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701" r:id="rId4"/>
  </p:sldMasterIdLst>
  <p:notesMasterIdLst>
    <p:notesMasterId r:id="rId98"/>
  </p:notesMasterIdLst>
  <p:sldIdLst>
    <p:sldId id="304" r:id="rId5"/>
    <p:sldId id="469" r:id="rId6"/>
    <p:sldId id="484" r:id="rId7"/>
    <p:sldId id="501" r:id="rId8"/>
    <p:sldId id="502" r:id="rId9"/>
    <p:sldId id="500" r:id="rId10"/>
    <p:sldId id="498" r:id="rId11"/>
    <p:sldId id="450" r:id="rId12"/>
    <p:sldId id="496" r:id="rId13"/>
    <p:sldId id="493" r:id="rId14"/>
    <p:sldId id="468" r:id="rId15"/>
    <p:sldId id="503" r:id="rId16"/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504" r:id="rId65"/>
    <p:sldId id="505" r:id="rId66"/>
    <p:sldId id="506" r:id="rId67"/>
    <p:sldId id="507" r:id="rId68"/>
    <p:sldId id="508" r:id="rId69"/>
    <p:sldId id="509" r:id="rId70"/>
    <p:sldId id="510" r:id="rId71"/>
    <p:sldId id="511" r:id="rId72"/>
    <p:sldId id="512" r:id="rId73"/>
    <p:sldId id="513" r:id="rId74"/>
    <p:sldId id="514" r:id="rId75"/>
    <p:sldId id="515" r:id="rId76"/>
    <p:sldId id="516" r:id="rId77"/>
    <p:sldId id="517" r:id="rId78"/>
    <p:sldId id="518" r:id="rId79"/>
    <p:sldId id="519" r:id="rId80"/>
    <p:sldId id="520" r:id="rId81"/>
    <p:sldId id="521" r:id="rId82"/>
    <p:sldId id="522" r:id="rId83"/>
    <p:sldId id="523" r:id="rId84"/>
    <p:sldId id="524" r:id="rId85"/>
    <p:sldId id="525" r:id="rId86"/>
    <p:sldId id="526" r:id="rId87"/>
    <p:sldId id="527" r:id="rId88"/>
    <p:sldId id="528" r:id="rId89"/>
    <p:sldId id="305" r:id="rId90"/>
    <p:sldId id="306" r:id="rId91"/>
    <p:sldId id="307" r:id="rId92"/>
    <p:sldId id="374" r:id="rId93"/>
    <p:sldId id="365" r:id="rId94"/>
    <p:sldId id="375" r:id="rId95"/>
    <p:sldId id="367" r:id="rId96"/>
    <p:sldId id="313" r:id="rId9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B1D99-F97E-C4B5-D44D-935EC970F910}" v="2" dt="2024-04-17T19:30:13.810"/>
    <p1510:client id="{2721018A-96C9-4399-A171-6D669FFF3DAA}" v="30" dt="2024-04-18T13:48:26.516"/>
    <p1510:client id="{F4251F94-E78A-CA18-6BB9-74763F3807BE}" v="2" dt="2024-04-17T20:36:20.107"/>
    <p1510:client id="{FB00CF76-2B55-79DF-6B37-6DB385950406}" v="181" dt="2024-04-17T20:36:38.9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h Sanchez" userId="S::msanchez@aacog.com::c8a83e69-2731-4e29-8443-93d2dc1d0e1c" providerId="AD" clId="Web-{FB00CF76-2B55-79DF-6B37-6DB385950406}"/>
    <pc:docChg chg="modSld">
      <pc:chgData name="Mariah Sanchez" userId="S::msanchez@aacog.com::c8a83e69-2731-4e29-8443-93d2dc1d0e1c" providerId="AD" clId="Web-{FB00CF76-2B55-79DF-6B37-6DB385950406}" dt="2024-04-17T20:36:38.974" v="180"/>
      <pc:docMkLst>
        <pc:docMk/>
      </pc:docMkLst>
      <pc:sldChg chg="modSp">
        <pc:chgData name="Mariah Sanchez" userId="S::msanchez@aacog.com::c8a83e69-2731-4e29-8443-93d2dc1d0e1c" providerId="AD" clId="Web-{FB00CF76-2B55-79DF-6B37-6DB385950406}" dt="2024-04-17T20:35:43.068" v="25"/>
        <pc:sldMkLst>
          <pc:docMk/>
          <pc:sldMk cId="0" sldId="275"/>
        </pc:sldMkLst>
        <pc:spChg chg="mod">
          <ac:chgData name="Mariah Sanchez" userId="S::msanchez@aacog.com::c8a83e69-2731-4e29-8443-93d2dc1d0e1c" providerId="AD" clId="Web-{FB00CF76-2B55-79DF-6B37-6DB385950406}" dt="2024-04-17T20:35:37.286" v="1" actId="20577"/>
          <ac:spMkLst>
            <pc:docMk/>
            <pc:sldMk cId="0" sldId="275"/>
            <ac:spMk id="2" creationId="{00000000-0000-0000-0000-000000000000}"/>
          </ac:spMkLst>
        </pc:spChg>
        <pc:graphicFrameChg chg="mod modGraphic">
          <ac:chgData name="Mariah Sanchez" userId="S::msanchez@aacog.com::c8a83e69-2731-4e29-8443-93d2dc1d0e1c" providerId="AD" clId="Web-{FB00CF76-2B55-79DF-6B37-6DB385950406}" dt="2024-04-17T20:35:43.068" v="25"/>
          <ac:graphicFrameMkLst>
            <pc:docMk/>
            <pc:sldMk cId="0" sldId="275"/>
            <ac:graphicFrameMk id="4" creationId="{00000000-0000-0000-0000-000000000000}"/>
          </ac:graphicFrameMkLst>
        </pc:graphicFrameChg>
      </pc:sldChg>
      <pc:sldChg chg="modSp">
        <pc:chgData name="Mariah Sanchez" userId="S::msanchez@aacog.com::c8a83e69-2731-4e29-8443-93d2dc1d0e1c" providerId="AD" clId="Web-{FB00CF76-2B55-79DF-6B37-6DB385950406}" dt="2024-04-17T20:36:34.334" v="107"/>
        <pc:sldMkLst>
          <pc:docMk/>
          <pc:sldMk cId="0" sldId="279"/>
        </pc:sldMkLst>
        <pc:graphicFrameChg chg="mod modGraphic">
          <ac:chgData name="Mariah Sanchez" userId="S::msanchez@aacog.com::c8a83e69-2731-4e29-8443-93d2dc1d0e1c" providerId="AD" clId="Web-{FB00CF76-2B55-79DF-6B37-6DB385950406}" dt="2024-04-17T20:36:33.834" v="89"/>
          <ac:graphicFrameMkLst>
            <pc:docMk/>
            <pc:sldMk cId="0" sldId="279"/>
            <ac:graphicFrameMk id="2" creationId="{00000000-0000-0000-0000-000000000000}"/>
          </ac:graphicFrameMkLst>
        </pc:graphicFrameChg>
        <pc:graphicFrameChg chg="mod modGraphic">
          <ac:chgData name="Mariah Sanchez" userId="S::msanchez@aacog.com::c8a83e69-2731-4e29-8443-93d2dc1d0e1c" providerId="AD" clId="Web-{FB00CF76-2B55-79DF-6B37-6DB385950406}" dt="2024-04-17T20:36:34.068" v="98"/>
          <ac:graphicFrameMkLst>
            <pc:docMk/>
            <pc:sldMk cId="0" sldId="279"/>
            <ac:graphicFrameMk id="3" creationId="{00000000-0000-0000-0000-000000000000}"/>
          </ac:graphicFrameMkLst>
        </pc:graphicFrameChg>
        <pc:graphicFrameChg chg="mod modGraphic">
          <ac:chgData name="Mariah Sanchez" userId="S::msanchez@aacog.com::c8a83e69-2731-4e29-8443-93d2dc1d0e1c" providerId="AD" clId="Web-{FB00CF76-2B55-79DF-6B37-6DB385950406}" dt="2024-04-17T20:36:34.334" v="107"/>
          <ac:graphicFrameMkLst>
            <pc:docMk/>
            <pc:sldMk cId="0" sldId="279"/>
            <ac:graphicFrameMk id="4" creationId="{00000000-0000-0000-0000-000000000000}"/>
          </ac:graphicFrameMkLst>
        </pc:graphicFrameChg>
      </pc:sldChg>
      <pc:sldChg chg="modSp">
        <pc:chgData name="Mariah Sanchez" userId="S::msanchez@aacog.com::c8a83e69-2731-4e29-8443-93d2dc1d0e1c" providerId="AD" clId="Web-{FB00CF76-2B55-79DF-6B37-6DB385950406}" dt="2024-04-17T20:36:38.974" v="180"/>
        <pc:sldMkLst>
          <pc:docMk/>
          <pc:sldMk cId="0" sldId="280"/>
        </pc:sldMkLst>
        <pc:graphicFrameChg chg="mod modGraphic">
          <ac:chgData name="Mariah Sanchez" userId="S::msanchez@aacog.com::c8a83e69-2731-4e29-8443-93d2dc1d0e1c" providerId="AD" clId="Web-{FB00CF76-2B55-79DF-6B37-6DB385950406}" dt="2024-04-17T20:36:38.756" v="171"/>
          <ac:graphicFrameMkLst>
            <pc:docMk/>
            <pc:sldMk cId="0" sldId="280"/>
            <ac:graphicFrameMk id="2" creationId="{00000000-0000-0000-0000-000000000000}"/>
          </ac:graphicFrameMkLst>
        </pc:graphicFrameChg>
        <pc:graphicFrameChg chg="mod modGraphic">
          <ac:chgData name="Mariah Sanchez" userId="S::msanchez@aacog.com::c8a83e69-2731-4e29-8443-93d2dc1d0e1c" providerId="AD" clId="Web-{FB00CF76-2B55-79DF-6B37-6DB385950406}" dt="2024-04-17T20:36:38.974" v="180"/>
          <ac:graphicFrameMkLst>
            <pc:docMk/>
            <pc:sldMk cId="0" sldId="280"/>
            <ac:graphicFrameMk id="3" creationId="{00000000-0000-0000-0000-000000000000}"/>
          </ac:graphicFrameMkLst>
        </pc:graphicFrameChg>
      </pc:sldChg>
    </pc:docChg>
  </pc:docChgLst>
  <pc:docChgLst>
    <pc:chgData name="Mariah Sanchez" userId="c8a83e69-2731-4e29-8443-93d2dc1d0e1c" providerId="ADAL" clId="{2721018A-96C9-4399-A171-6D669FFF3DAA}"/>
    <pc:docChg chg="undo custSel addSld delSld modSld sldOrd">
      <pc:chgData name="Mariah Sanchez" userId="c8a83e69-2731-4e29-8443-93d2dc1d0e1c" providerId="ADAL" clId="{2721018A-96C9-4399-A171-6D669FFF3DAA}" dt="2024-04-18T13:49:01.351" v="166" actId="20577"/>
      <pc:docMkLst>
        <pc:docMk/>
      </pc:docMkLst>
      <pc:sldChg chg="modSp mod">
        <pc:chgData name="Mariah Sanchez" userId="c8a83e69-2731-4e29-8443-93d2dc1d0e1c" providerId="ADAL" clId="{2721018A-96C9-4399-A171-6D669FFF3DAA}" dt="2024-04-18T12:58:58.480" v="155" actId="20577"/>
        <pc:sldMkLst>
          <pc:docMk/>
          <pc:sldMk cId="0" sldId="264"/>
        </pc:sldMkLst>
        <pc:spChg chg="mod">
          <ac:chgData name="Mariah Sanchez" userId="c8a83e69-2731-4e29-8443-93d2dc1d0e1c" providerId="ADAL" clId="{2721018A-96C9-4399-A171-6D669FFF3DAA}" dt="2024-04-18T12:58:43.426" v="153" actId="20577"/>
          <ac:spMkLst>
            <pc:docMk/>
            <pc:sldMk cId="0" sldId="264"/>
            <ac:spMk id="9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8:58.480" v="155" actId="20577"/>
          <ac:spMkLst>
            <pc:docMk/>
            <pc:sldMk cId="0" sldId="264"/>
            <ac:spMk id="10" creationId="{00000000-0000-0000-0000-000000000000}"/>
          </ac:spMkLst>
        </pc:spChg>
      </pc:sldChg>
      <pc:sldChg chg="modSp mod">
        <pc:chgData name="Mariah Sanchez" userId="c8a83e69-2731-4e29-8443-93d2dc1d0e1c" providerId="ADAL" clId="{2721018A-96C9-4399-A171-6D669FFF3DAA}" dt="2024-04-18T12:54:33.669" v="115" actId="1076"/>
        <pc:sldMkLst>
          <pc:docMk/>
          <pc:sldMk cId="0" sldId="279"/>
        </pc:sldMkLst>
        <pc:spChg chg="mod">
          <ac:chgData name="Mariah Sanchez" userId="c8a83e69-2731-4e29-8443-93d2dc1d0e1c" providerId="ADAL" clId="{2721018A-96C9-4399-A171-6D669FFF3DAA}" dt="2024-04-18T12:54:33.669" v="115" actId="1076"/>
          <ac:spMkLst>
            <pc:docMk/>
            <pc:sldMk cId="0" sldId="279"/>
            <ac:spMk id="5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4:28.116" v="114" actId="1076"/>
          <ac:spMkLst>
            <pc:docMk/>
            <pc:sldMk cId="0" sldId="279"/>
            <ac:spMk id="6" creationId="{00000000-0000-0000-0000-000000000000}"/>
          </ac:spMkLst>
        </pc:spChg>
        <pc:grpChg chg="mod">
          <ac:chgData name="Mariah Sanchez" userId="c8a83e69-2731-4e29-8443-93d2dc1d0e1c" providerId="ADAL" clId="{2721018A-96C9-4399-A171-6D669FFF3DAA}" dt="2024-04-18T12:52:39.676" v="97" actId="1076"/>
          <ac:grpSpMkLst>
            <pc:docMk/>
            <pc:sldMk cId="0" sldId="279"/>
            <ac:grpSpMk id="7" creationId="{00000000-0000-0000-0000-000000000000}"/>
          </ac:grpSpMkLst>
        </pc:grpChg>
        <pc:graphicFrameChg chg="mod modGraphic">
          <ac:chgData name="Mariah Sanchez" userId="c8a83e69-2731-4e29-8443-93d2dc1d0e1c" providerId="ADAL" clId="{2721018A-96C9-4399-A171-6D669FFF3DAA}" dt="2024-04-18T12:52:20.614" v="94" actId="14100"/>
          <ac:graphicFrameMkLst>
            <pc:docMk/>
            <pc:sldMk cId="0" sldId="279"/>
            <ac:graphicFrameMk id="2" creationId="{00000000-0000-0000-0000-000000000000}"/>
          </ac:graphicFrameMkLst>
        </pc:graphicFrameChg>
        <pc:graphicFrameChg chg="mod modGraphic">
          <ac:chgData name="Mariah Sanchez" userId="c8a83e69-2731-4e29-8443-93d2dc1d0e1c" providerId="ADAL" clId="{2721018A-96C9-4399-A171-6D669FFF3DAA}" dt="2024-04-18T12:53:55.406" v="110" actId="1076"/>
          <ac:graphicFrameMkLst>
            <pc:docMk/>
            <pc:sldMk cId="0" sldId="279"/>
            <ac:graphicFrameMk id="3" creationId="{00000000-0000-0000-0000-000000000000}"/>
          </ac:graphicFrameMkLst>
        </pc:graphicFrameChg>
        <pc:graphicFrameChg chg="mod modGraphic">
          <ac:chgData name="Mariah Sanchez" userId="c8a83e69-2731-4e29-8443-93d2dc1d0e1c" providerId="ADAL" clId="{2721018A-96C9-4399-A171-6D669FFF3DAA}" dt="2024-04-18T12:54:03.798" v="112" actId="1076"/>
          <ac:graphicFrameMkLst>
            <pc:docMk/>
            <pc:sldMk cId="0" sldId="279"/>
            <ac:graphicFrameMk id="4" creationId="{00000000-0000-0000-0000-000000000000}"/>
          </ac:graphicFrameMkLst>
        </pc:graphicFrameChg>
      </pc:sldChg>
      <pc:sldChg chg="addSp delSp modSp mod">
        <pc:chgData name="Mariah Sanchez" userId="c8a83e69-2731-4e29-8443-93d2dc1d0e1c" providerId="ADAL" clId="{2721018A-96C9-4399-A171-6D669FFF3DAA}" dt="2024-04-18T12:57:34.652" v="149" actId="1076"/>
        <pc:sldMkLst>
          <pc:docMk/>
          <pc:sldMk cId="0" sldId="280"/>
        </pc:sldMkLst>
        <pc:spChg chg="mod">
          <ac:chgData name="Mariah Sanchez" userId="c8a83e69-2731-4e29-8443-93d2dc1d0e1c" providerId="ADAL" clId="{2721018A-96C9-4399-A171-6D669FFF3DAA}" dt="2024-04-18T12:56:13.691" v="139" actId="1076"/>
          <ac:spMkLst>
            <pc:docMk/>
            <pc:sldMk cId="0" sldId="280"/>
            <ac:spMk id="4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6:07.580" v="138" actId="1076"/>
          <ac:spMkLst>
            <pc:docMk/>
            <pc:sldMk cId="0" sldId="280"/>
            <ac:spMk id="5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6:42.443" v="146" actId="1076"/>
          <ac:spMkLst>
            <pc:docMk/>
            <pc:sldMk cId="0" sldId="280"/>
            <ac:spMk id="6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7:34.652" v="149" actId="1076"/>
          <ac:spMkLst>
            <pc:docMk/>
            <pc:sldMk cId="0" sldId="280"/>
            <ac:spMk id="7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6:38.275" v="145" actId="1076"/>
          <ac:spMkLst>
            <pc:docMk/>
            <pc:sldMk cId="0" sldId="280"/>
            <ac:spMk id="8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4:55.899" v="118" actId="1076"/>
          <ac:spMkLst>
            <pc:docMk/>
            <pc:sldMk cId="0" sldId="280"/>
            <ac:spMk id="9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57:14.396" v="148" actId="1076"/>
          <ac:spMkLst>
            <pc:docMk/>
            <pc:sldMk cId="0" sldId="280"/>
            <ac:spMk id="12" creationId="{00000000-0000-0000-0000-000000000000}"/>
          </ac:spMkLst>
        </pc:spChg>
        <pc:spChg chg="add del">
          <ac:chgData name="Mariah Sanchez" userId="c8a83e69-2731-4e29-8443-93d2dc1d0e1c" providerId="ADAL" clId="{2721018A-96C9-4399-A171-6D669FFF3DAA}" dt="2024-04-18T12:55:15.968" v="125" actId="22"/>
          <ac:spMkLst>
            <pc:docMk/>
            <pc:sldMk cId="0" sldId="280"/>
            <ac:spMk id="19" creationId="{8449DBBC-A72C-C705-5CB7-41C6CE89A53A}"/>
          </ac:spMkLst>
        </pc:spChg>
        <pc:grpChg chg="mod">
          <ac:chgData name="Mariah Sanchez" userId="c8a83e69-2731-4e29-8443-93d2dc1d0e1c" providerId="ADAL" clId="{2721018A-96C9-4399-A171-6D669FFF3DAA}" dt="2024-04-18T12:57:03.060" v="147" actId="688"/>
          <ac:grpSpMkLst>
            <pc:docMk/>
            <pc:sldMk cId="0" sldId="280"/>
            <ac:grpSpMk id="11" creationId="{00000000-0000-0000-0000-000000000000}"/>
          </ac:grpSpMkLst>
        </pc:grpChg>
        <pc:graphicFrameChg chg="mod modGraphic">
          <ac:chgData name="Mariah Sanchez" userId="c8a83e69-2731-4e29-8443-93d2dc1d0e1c" providerId="ADAL" clId="{2721018A-96C9-4399-A171-6D669FFF3DAA}" dt="2024-04-18T12:56:28.319" v="144" actId="403"/>
          <ac:graphicFrameMkLst>
            <pc:docMk/>
            <pc:sldMk cId="0" sldId="280"/>
            <ac:graphicFrameMk id="3" creationId="{00000000-0000-0000-0000-000000000000}"/>
          </ac:graphicFrameMkLst>
        </pc:graphicFrameChg>
      </pc:sldChg>
      <pc:sldChg chg="addSp delSp modSp mod">
        <pc:chgData name="Mariah Sanchez" userId="c8a83e69-2731-4e29-8443-93d2dc1d0e1c" providerId="ADAL" clId="{2721018A-96C9-4399-A171-6D669FFF3DAA}" dt="2024-04-18T12:49:19.512" v="88"/>
        <pc:sldMkLst>
          <pc:docMk/>
          <pc:sldMk cId="1254572747" sldId="313"/>
        </pc:sldMkLst>
        <pc:spChg chg="del">
          <ac:chgData name="Mariah Sanchez" userId="c8a83e69-2731-4e29-8443-93d2dc1d0e1c" providerId="ADAL" clId="{2721018A-96C9-4399-A171-6D669FFF3DAA}" dt="2024-04-18T12:47:17.430" v="73" actId="478"/>
          <ac:spMkLst>
            <pc:docMk/>
            <pc:sldMk cId="1254572747" sldId="313"/>
            <ac:spMk id="2" creationId="{00000000-0000-0000-0000-000000000000}"/>
          </ac:spMkLst>
        </pc:spChg>
        <pc:spChg chg="del mod">
          <ac:chgData name="Mariah Sanchez" userId="c8a83e69-2731-4e29-8443-93d2dc1d0e1c" providerId="ADAL" clId="{2721018A-96C9-4399-A171-6D669FFF3DAA}" dt="2024-04-18T12:47:41.333" v="80" actId="478"/>
          <ac:spMkLst>
            <pc:docMk/>
            <pc:sldMk cId="1254572747" sldId="313"/>
            <ac:spMk id="3" creationId="{00000000-0000-0000-0000-000000000000}"/>
          </ac:spMkLst>
        </pc:spChg>
        <pc:spChg chg="add del mod">
          <ac:chgData name="Mariah Sanchez" userId="c8a83e69-2731-4e29-8443-93d2dc1d0e1c" providerId="ADAL" clId="{2721018A-96C9-4399-A171-6D669FFF3DAA}" dt="2024-04-18T12:47:19.287" v="74" actId="478"/>
          <ac:spMkLst>
            <pc:docMk/>
            <pc:sldMk cId="1254572747" sldId="313"/>
            <ac:spMk id="4" creationId="{E297E193-C09A-C586-4F06-ABBFFC435883}"/>
          </ac:spMkLst>
        </pc:spChg>
        <pc:spChg chg="add del mod">
          <ac:chgData name="Mariah Sanchez" userId="c8a83e69-2731-4e29-8443-93d2dc1d0e1c" providerId="ADAL" clId="{2721018A-96C9-4399-A171-6D669FFF3DAA}" dt="2024-04-18T12:47:45.558" v="82" actId="478"/>
          <ac:spMkLst>
            <pc:docMk/>
            <pc:sldMk cId="1254572747" sldId="313"/>
            <ac:spMk id="5" creationId="{1B8EAE04-7329-1B33-375C-9D23E172E30C}"/>
          </ac:spMkLst>
        </pc:spChg>
        <pc:spChg chg="add mod">
          <ac:chgData name="Mariah Sanchez" userId="c8a83e69-2731-4e29-8443-93d2dc1d0e1c" providerId="ADAL" clId="{2721018A-96C9-4399-A171-6D669FFF3DAA}" dt="2024-04-18T12:48:02.740" v="83"/>
          <ac:spMkLst>
            <pc:docMk/>
            <pc:sldMk cId="1254572747" sldId="313"/>
            <ac:spMk id="9" creationId="{9F8FDE83-C61C-20B9-0F8D-BB34D0194918}"/>
          </ac:spMkLst>
        </pc:spChg>
        <pc:spChg chg="add mod">
          <ac:chgData name="Mariah Sanchez" userId="c8a83e69-2731-4e29-8443-93d2dc1d0e1c" providerId="ADAL" clId="{2721018A-96C9-4399-A171-6D669FFF3DAA}" dt="2024-04-18T12:48:59.721" v="85"/>
          <ac:spMkLst>
            <pc:docMk/>
            <pc:sldMk cId="1254572747" sldId="313"/>
            <ac:spMk id="14" creationId="{B0E581F8-1F0E-9682-9ECE-092A1E779DAE}"/>
          </ac:spMkLst>
        </pc:spChg>
        <pc:spChg chg="add mod">
          <ac:chgData name="Mariah Sanchez" userId="c8a83e69-2731-4e29-8443-93d2dc1d0e1c" providerId="ADAL" clId="{2721018A-96C9-4399-A171-6D669FFF3DAA}" dt="2024-04-18T12:49:05.807" v="86"/>
          <ac:spMkLst>
            <pc:docMk/>
            <pc:sldMk cId="1254572747" sldId="313"/>
            <ac:spMk id="15" creationId="{6467E8D1-302D-1493-667B-6FAF4127090F}"/>
          </ac:spMkLst>
        </pc:spChg>
        <pc:spChg chg="add mod">
          <ac:chgData name="Mariah Sanchez" userId="c8a83e69-2731-4e29-8443-93d2dc1d0e1c" providerId="ADAL" clId="{2721018A-96C9-4399-A171-6D669FFF3DAA}" dt="2024-04-18T12:49:12.747" v="87"/>
          <ac:spMkLst>
            <pc:docMk/>
            <pc:sldMk cId="1254572747" sldId="313"/>
            <ac:spMk id="20" creationId="{D5A2DE9D-75A7-6872-177A-9FF777943DC8}"/>
          </ac:spMkLst>
        </pc:spChg>
        <pc:spChg chg="add mod">
          <ac:chgData name="Mariah Sanchez" userId="c8a83e69-2731-4e29-8443-93d2dc1d0e1c" providerId="ADAL" clId="{2721018A-96C9-4399-A171-6D669FFF3DAA}" dt="2024-04-18T12:49:19.512" v="88"/>
          <ac:spMkLst>
            <pc:docMk/>
            <pc:sldMk cId="1254572747" sldId="313"/>
            <ac:spMk id="21" creationId="{2CAA8789-A836-B72B-F26D-403A6C5F525E}"/>
          </ac:spMkLst>
        </pc:spChg>
        <pc:spChg chg="del">
          <ac:chgData name="Mariah Sanchez" userId="c8a83e69-2731-4e29-8443-93d2dc1d0e1c" providerId="ADAL" clId="{2721018A-96C9-4399-A171-6D669FFF3DAA}" dt="2024-04-18T12:47:22.368" v="75" actId="478"/>
          <ac:spMkLst>
            <pc:docMk/>
            <pc:sldMk cId="1254572747" sldId="313"/>
            <ac:spMk id="32" creationId="{004C9F19-372B-C447-AC04-B2A28459BEB4}"/>
          </ac:spMkLst>
        </pc:spChg>
        <pc:spChg chg="del">
          <ac:chgData name="Mariah Sanchez" userId="c8a83e69-2731-4e29-8443-93d2dc1d0e1c" providerId="ADAL" clId="{2721018A-96C9-4399-A171-6D669FFF3DAA}" dt="2024-04-18T12:47:22.368" v="75" actId="478"/>
          <ac:spMkLst>
            <pc:docMk/>
            <pc:sldMk cId="1254572747" sldId="313"/>
            <ac:spMk id="33" creationId="{4343DC45-0AFC-5041-A239-F4B75B59CD78}"/>
          </ac:spMkLst>
        </pc:spChg>
        <pc:spChg chg="del">
          <ac:chgData name="Mariah Sanchez" userId="c8a83e69-2731-4e29-8443-93d2dc1d0e1c" providerId="ADAL" clId="{2721018A-96C9-4399-A171-6D669FFF3DAA}" dt="2024-04-18T12:47:22.368" v="75" actId="478"/>
          <ac:spMkLst>
            <pc:docMk/>
            <pc:sldMk cId="1254572747" sldId="313"/>
            <ac:spMk id="35" creationId="{C5959238-5868-8340-80CD-AF245A4BDA14}"/>
          </ac:spMkLst>
        </pc:spChg>
        <pc:spChg chg="del">
          <ac:chgData name="Mariah Sanchez" userId="c8a83e69-2731-4e29-8443-93d2dc1d0e1c" providerId="ADAL" clId="{2721018A-96C9-4399-A171-6D669FFF3DAA}" dt="2024-04-18T12:47:22.368" v="75" actId="478"/>
          <ac:spMkLst>
            <pc:docMk/>
            <pc:sldMk cId="1254572747" sldId="313"/>
            <ac:spMk id="37" creationId="{ACBB1857-E5EE-0F49-9EAA-A7742C349EBC}"/>
          </ac:spMkLst>
        </pc:spChg>
        <pc:grpChg chg="del">
          <ac:chgData name="Mariah Sanchez" userId="c8a83e69-2731-4e29-8443-93d2dc1d0e1c" providerId="ADAL" clId="{2721018A-96C9-4399-A171-6D669FFF3DAA}" dt="2024-04-18T12:47:39.359" v="79" actId="478"/>
          <ac:grpSpMkLst>
            <pc:docMk/>
            <pc:sldMk cId="1254572747" sldId="313"/>
            <ac:grpSpMk id="6" creationId="{00000000-0000-0000-0000-000000000000}"/>
          </ac:grpSpMkLst>
        </pc:grpChg>
        <pc:grpChg chg="del">
          <ac:chgData name="Mariah Sanchez" userId="c8a83e69-2731-4e29-8443-93d2dc1d0e1c" providerId="ADAL" clId="{2721018A-96C9-4399-A171-6D669FFF3DAA}" dt="2024-04-18T12:47:36.488" v="78" actId="478"/>
          <ac:grpSpMkLst>
            <pc:docMk/>
            <pc:sldMk cId="1254572747" sldId="313"/>
            <ac:grpSpMk id="11" creationId="{00000000-0000-0000-0000-000000000000}"/>
          </ac:grpSpMkLst>
        </pc:grpChg>
        <pc:grpChg chg="del">
          <ac:chgData name="Mariah Sanchez" userId="c8a83e69-2731-4e29-8443-93d2dc1d0e1c" providerId="ADAL" clId="{2721018A-96C9-4399-A171-6D669FFF3DAA}" dt="2024-04-18T12:47:33.759" v="77" actId="478"/>
          <ac:grpSpMkLst>
            <pc:docMk/>
            <pc:sldMk cId="1254572747" sldId="313"/>
            <ac:grpSpMk id="16" creationId="{00000000-0000-0000-0000-000000000000}"/>
          </ac:grpSpMkLst>
        </pc:grpChg>
        <pc:grpChg chg="del">
          <ac:chgData name="Mariah Sanchez" userId="c8a83e69-2731-4e29-8443-93d2dc1d0e1c" providerId="ADAL" clId="{2721018A-96C9-4399-A171-6D669FFF3DAA}" dt="2024-04-18T12:47:29.359" v="76" actId="478"/>
          <ac:grpSpMkLst>
            <pc:docMk/>
            <pc:sldMk cId="1254572747" sldId="313"/>
            <ac:grpSpMk id="25" creationId="{00000000-0000-0000-0000-000000000000}"/>
          </ac:grpSpMkLst>
        </pc:grpChg>
        <pc:picChg chg="add mod">
          <ac:chgData name="Mariah Sanchez" userId="c8a83e69-2731-4e29-8443-93d2dc1d0e1c" providerId="ADAL" clId="{2721018A-96C9-4399-A171-6D669FFF3DAA}" dt="2024-04-18T12:48:08.675" v="84"/>
          <ac:picMkLst>
            <pc:docMk/>
            <pc:sldMk cId="1254572747" sldId="313"/>
            <ac:picMk id="10" creationId="{41AD3B0A-831D-FD49-1598-A0ADA8E9BD9A}"/>
          </ac:picMkLst>
        </pc:picChg>
        <pc:picChg chg="del">
          <ac:chgData name="Mariah Sanchez" userId="c8a83e69-2731-4e29-8443-93d2dc1d0e1c" providerId="ADAL" clId="{2721018A-96C9-4399-A171-6D669FFF3DAA}" dt="2024-04-18T12:47:22.368" v="75" actId="478"/>
          <ac:picMkLst>
            <pc:docMk/>
            <pc:sldMk cId="1254572747" sldId="313"/>
            <ac:picMk id="19" creationId="{8B8C8B8D-7242-E147-96C9-09DCE8F89B9C}"/>
          </ac:picMkLst>
        </pc:picChg>
        <pc:picChg chg="del">
          <ac:chgData name="Mariah Sanchez" userId="c8a83e69-2731-4e29-8443-93d2dc1d0e1c" providerId="ADAL" clId="{2721018A-96C9-4399-A171-6D669FFF3DAA}" dt="2024-04-18T12:47:22.368" v="75" actId="478"/>
          <ac:picMkLst>
            <pc:docMk/>
            <pc:sldMk cId="1254572747" sldId="313"/>
            <ac:picMk id="34" creationId="{386775E2-43C2-A541-9C2A-5A1566B46B98}"/>
          </ac:picMkLst>
        </pc:picChg>
        <pc:picChg chg="del">
          <ac:chgData name="Mariah Sanchez" userId="c8a83e69-2731-4e29-8443-93d2dc1d0e1c" providerId="ADAL" clId="{2721018A-96C9-4399-A171-6D669FFF3DAA}" dt="2024-04-18T12:47:22.368" v="75" actId="478"/>
          <ac:picMkLst>
            <pc:docMk/>
            <pc:sldMk cId="1254572747" sldId="313"/>
            <ac:picMk id="36" creationId="{644BC4FB-DA16-8442-B5ED-4665B0CAEA72}"/>
          </ac:picMkLst>
        </pc:picChg>
        <pc:picChg chg="del">
          <ac:chgData name="Mariah Sanchez" userId="c8a83e69-2731-4e29-8443-93d2dc1d0e1c" providerId="ADAL" clId="{2721018A-96C9-4399-A171-6D669FFF3DAA}" dt="2024-04-18T12:47:22.368" v="75" actId="478"/>
          <ac:picMkLst>
            <pc:docMk/>
            <pc:sldMk cId="1254572747" sldId="313"/>
            <ac:picMk id="38" creationId="{40657CAF-14FA-E948-A976-B2A1E86E7481}"/>
          </ac:picMkLst>
        </pc:picChg>
      </pc:sldChg>
      <pc:sldChg chg="modSp add mod">
        <pc:chgData name="Mariah Sanchez" userId="c8a83e69-2731-4e29-8443-93d2dc1d0e1c" providerId="ADAL" clId="{2721018A-96C9-4399-A171-6D669FFF3DAA}" dt="2024-04-18T13:47:52.384" v="158" actId="27636"/>
        <pc:sldMkLst>
          <pc:docMk/>
          <pc:sldMk cId="3886628899" sldId="365"/>
        </pc:sldMkLst>
        <pc:spChg chg="mod">
          <ac:chgData name="Mariah Sanchez" userId="c8a83e69-2731-4e29-8443-93d2dc1d0e1c" providerId="ADAL" clId="{2721018A-96C9-4399-A171-6D669FFF3DAA}" dt="2024-04-18T13:47:52.384" v="158" actId="27636"/>
          <ac:spMkLst>
            <pc:docMk/>
            <pc:sldMk cId="3886628899" sldId="365"/>
            <ac:spMk id="9" creationId="{B7DFCFE9-DEED-5841-ADF7-D4BB7E314179}"/>
          </ac:spMkLst>
        </pc:spChg>
      </pc:sldChg>
      <pc:sldChg chg="modSp add mod">
        <pc:chgData name="Mariah Sanchez" userId="c8a83e69-2731-4e29-8443-93d2dc1d0e1c" providerId="ADAL" clId="{2721018A-96C9-4399-A171-6D669FFF3DAA}" dt="2024-04-18T13:49:01.351" v="166" actId="20577"/>
        <pc:sldMkLst>
          <pc:docMk/>
          <pc:sldMk cId="3627509923" sldId="367"/>
        </pc:sldMkLst>
        <pc:spChg chg="mod">
          <ac:chgData name="Mariah Sanchez" userId="c8a83e69-2731-4e29-8443-93d2dc1d0e1c" providerId="ADAL" clId="{2721018A-96C9-4399-A171-6D669FFF3DAA}" dt="2024-04-18T13:49:01.351" v="166" actId="20577"/>
          <ac:spMkLst>
            <pc:docMk/>
            <pc:sldMk cId="3627509923" sldId="367"/>
            <ac:spMk id="2" creationId="{00000000-0000-0000-0000-000000000000}"/>
          </ac:spMkLst>
        </pc:spChg>
      </pc:sldChg>
      <pc:sldChg chg="add">
        <pc:chgData name="Mariah Sanchez" userId="c8a83e69-2731-4e29-8443-93d2dc1d0e1c" providerId="ADAL" clId="{2721018A-96C9-4399-A171-6D669FFF3DAA}" dt="2024-04-18T13:47:37.890" v="156"/>
        <pc:sldMkLst>
          <pc:docMk/>
          <pc:sldMk cId="3945569918" sldId="374"/>
        </pc:sldMkLst>
      </pc:sldChg>
      <pc:sldChg chg="add ord">
        <pc:chgData name="Mariah Sanchez" userId="c8a83e69-2731-4e29-8443-93d2dc1d0e1c" providerId="ADAL" clId="{2721018A-96C9-4399-A171-6D669FFF3DAA}" dt="2024-04-18T13:48:52.645" v="162"/>
        <pc:sldMkLst>
          <pc:docMk/>
          <pc:sldMk cId="3475098887" sldId="375"/>
        </pc:sldMkLst>
      </pc:sldChg>
      <pc:sldChg chg="delSp modSp del mod">
        <pc:chgData name="Mariah Sanchez" userId="c8a83e69-2731-4e29-8443-93d2dc1d0e1c" providerId="ADAL" clId="{2721018A-96C9-4399-A171-6D669FFF3DAA}" dt="2024-04-18T12:41:03.687" v="21" actId="47"/>
        <pc:sldMkLst>
          <pc:docMk/>
          <pc:sldMk cId="0" sldId="419"/>
        </pc:sldMkLst>
        <pc:spChg chg="mod">
          <ac:chgData name="Mariah Sanchez" userId="c8a83e69-2731-4e29-8443-93d2dc1d0e1c" providerId="ADAL" clId="{2721018A-96C9-4399-A171-6D669FFF3DAA}" dt="2024-04-18T12:32:19.240" v="3" actId="403"/>
          <ac:spMkLst>
            <pc:docMk/>
            <pc:sldMk cId="0" sldId="419"/>
            <ac:spMk id="12" creationId="{7794113F-2F3D-D1D5-5CA8-31BA56298785}"/>
          </ac:spMkLst>
        </pc:spChg>
        <pc:picChg chg="del">
          <ac:chgData name="Mariah Sanchez" userId="c8a83e69-2731-4e29-8443-93d2dc1d0e1c" providerId="ADAL" clId="{2721018A-96C9-4399-A171-6D669FFF3DAA}" dt="2024-04-18T12:32:22.405" v="4" actId="478"/>
          <ac:picMkLst>
            <pc:docMk/>
            <pc:sldMk cId="0" sldId="419"/>
            <ac:picMk id="118788" creationId="{BC79CDAE-B27C-A309-3398-1CF26FB978B4}"/>
          </ac:picMkLst>
        </pc:picChg>
      </pc:sldChg>
      <pc:sldChg chg="addSp delSp modSp add del mod">
        <pc:chgData name="Mariah Sanchez" userId="c8a83e69-2731-4e29-8443-93d2dc1d0e1c" providerId="ADAL" clId="{2721018A-96C9-4399-A171-6D669FFF3DAA}" dt="2024-04-18T12:49:27.444" v="89" actId="47"/>
        <pc:sldMkLst>
          <pc:docMk/>
          <pc:sldMk cId="3707319682" sldId="426"/>
        </pc:sldMkLst>
        <pc:spChg chg="add del mod">
          <ac:chgData name="Mariah Sanchez" userId="c8a83e69-2731-4e29-8443-93d2dc1d0e1c" providerId="ADAL" clId="{2721018A-96C9-4399-A171-6D669FFF3DAA}" dt="2024-04-18T12:41:20.348" v="23" actId="478"/>
          <ac:spMkLst>
            <pc:docMk/>
            <pc:sldMk cId="3707319682" sldId="426"/>
            <ac:spMk id="2" creationId="{B1939961-E5E1-E8C0-954F-781D863B1CA5}"/>
          </ac:spMkLst>
        </pc:spChg>
        <pc:spChg chg="mod">
          <ac:chgData name="Mariah Sanchez" userId="c8a83e69-2731-4e29-8443-93d2dc1d0e1c" providerId="ADAL" clId="{2721018A-96C9-4399-A171-6D669FFF3DAA}" dt="2024-04-18T12:44:09.307" v="57" actId="1076"/>
          <ac:spMkLst>
            <pc:docMk/>
            <pc:sldMk cId="3707319682" sldId="426"/>
            <ac:spMk id="3" creationId="{9F72D6D2-B259-174A-19DE-D2960B497231}"/>
          </ac:spMkLst>
        </pc:spChg>
        <pc:spChg chg="mod">
          <ac:chgData name="Mariah Sanchez" userId="c8a83e69-2731-4e29-8443-93d2dc1d0e1c" providerId="ADAL" clId="{2721018A-96C9-4399-A171-6D669FFF3DAA}" dt="2024-04-18T12:44:01.926" v="55" actId="403"/>
          <ac:spMkLst>
            <pc:docMk/>
            <pc:sldMk cId="3707319682" sldId="426"/>
            <ac:spMk id="5" creationId="{00000000-0000-0000-0000-000000000000}"/>
          </ac:spMkLst>
        </pc:spChg>
        <pc:spChg chg="mod">
          <ac:chgData name="Mariah Sanchez" userId="c8a83e69-2731-4e29-8443-93d2dc1d0e1c" providerId="ADAL" clId="{2721018A-96C9-4399-A171-6D669FFF3DAA}" dt="2024-04-18T12:44:06.138" v="56" actId="1076"/>
          <ac:spMkLst>
            <pc:docMk/>
            <pc:sldMk cId="3707319682" sldId="426"/>
            <ac:spMk id="6" creationId="{00000000-0000-0000-0000-000000000000}"/>
          </ac:spMkLst>
        </pc:spChg>
        <pc:spChg chg="add mod">
          <ac:chgData name="Mariah Sanchez" userId="c8a83e69-2731-4e29-8443-93d2dc1d0e1c" providerId="ADAL" clId="{2721018A-96C9-4399-A171-6D669FFF3DAA}" dt="2024-04-18T12:46:59.050" v="71"/>
          <ac:spMkLst>
            <pc:docMk/>
            <pc:sldMk cId="3707319682" sldId="426"/>
            <ac:spMk id="7" creationId="{969C8F59-9569-14AA-FEF2-1732A25D5BB9}"/>
          </ac:spMkLst>
        </pc:spChg>
        <pc:spChg chg="mod">
          <ac:chgData name="Mariah Sanchez" userId="c8a83e69-2731-4e29-8443-93d2dc1d0e1c" providerId="ADAL" clId="{2721018A-96C9-4399-A171-6D669FFF3DAA}" dt="2024-04-18T12:44:43.753" v="68" actId="1076"/>
          <ac:spMkLst>
            <pc:docMk/>
            <pc:sldMk cId="3707319682" sldId="426"/>
            <ac:spMk id="9" creationId="{B347C67A-B6BC-8E04-F42B-0A8AB7102BB3}"/>
          </ac:spMkLst>
        </pc:spChg>
        <pc:spChg chg="mod">
          <ac:chgData name="Mariah Sanchez" userId="c8a83e69-2731-4e29-8443-93d2dc1d0e1c" providerId="ADAL" clId="{2721018A-96C9-4399-A171-6D669FFF3DAA}" dt="2024-04-18T12:43:53.530" v="53" actId="1076"/>
          <ac:spMkLst>
            <pc:docMk/>
            <pc:sldMk cId="3707319682" sldId="426"/>
            <ac:spMk id="13" creationId="{00000000-0000-0000-0000-000000000000}"/>
          </ac:spMkLst>
        </pc:spChg>
        <pc:picChg chg="add del mod">
          <ac:chgData name="Mariah Sanchez" userId="c8a83e69-2731-4e29-8443-93d2dc1d0e1c" providerId="ADAL" clId="{2721018A-96C9-4399-A171-6D669FFF3DAA}" dt="2024-04-18T12:46:04.052" v="70" actId="478"/>
          <ac:picMkLst>
            <pc:docMk/>
            <pc:sldMk cId="3707319682" sldId="426"/>
            <ac:picMk id="4" creationId="{1B0F3610-B282-6CC3-2352-B7B9413328ED}"/>
          </ac:picMkLst>
        </pc:picChg>
        <pc:picChg chg="mod">
          <ac:chgData name="Mariah Sanchez" userId="c8a83e69-2731-4e29-8443-93d2dc1d0e1c" providerId="ADAL" clId="{2721018A-96C9-4399-A171-6D669FFF3DAA}" dt="2024-04-18T12:42:00.053" v="31" actId="1076"/>
          <ac:picMkLst>
            <pc:docMk/>
            <pc:sldMk cId="3707319682" sldId="426"/>
            <ac:picMk id="8" creationId="{CF15647E-7FDA-8621-910B-DBD9C1F2E847}"/>
          </ac:picMkLst>
        </pc:picChg>
        <pc:picChg chg="del">
          <ac:chgData name="Mariah Sanchez" userId="c8a83e69-2731-4e29-8443-93d2dc1d0e1c" providerId="ADAL" clId="{2721018A-96C9-4399-A171-6D669FFF3DAA}" dt="2024-04-18T12:41:18.789" v="22" actId="478"/>
          <ac:picMkLst>
            <pc:docMk/>
            <pc:sldMk cId="3707319682" sldId="426"/>
            <ac:picMk id="15" creationId="{8D8BBAF4-20BB-8A4A-9FC7-01E8D1A3F957}"/>
          </ac:picMkLst>
        </pc:picChg>
      </pc:sldChg>
      <pc:sldMasterChg chg="delSldLayout">
        <pc:chgData name="Mariah Sanchez" userId="c8a83e69-2731-4e29-8443-93d2dc1d0e1c" providerId="ADAL" clId="{2721018A-96C9-4399-A171-6D669FFF3DAA}" dt="2024-04-18T12:49:27.444" v="89" actId="47"/>
        <pc:sldMasterMkLst>
          <pc:docMk/>
          <pc:sldMasterMk cId="2826157709" sldId="2147483701"/>
        </pc:sldMasterMkLst>
        <pc:sldLayoutChg chg="del">
          <pc:chgData name="Mariah Sanchez" userId="c8a83e69-2731-4e29-8443-93d2dc1d0e1c" providerId="ADAL" clId="{2721018A-96C9-4399-A171-6D669FFF3DAA}" dt="2024-04-18T12:41:03.687" v="21" actId="47"/>
          <pc:sldLayoutMkLst>
            <pc:docMk/>
            <pc:sldMasterMk cId="2826157709" sldId="2147483701"/>
            <pc:sldLayoutMk cId="3983084522" sldId="2147483713"/>
          </pc:sldLayoutMkLst>
        </pc:sldLayoutChg>
        <pc:sldLayoutChg chg="del">
          <pc:chgData name="Mariah Sanchez" userId="c8a83e69-2731-4e29-8443-93d2dc1d0e1c" providerId="ADAL" clId="{2721018A-96C9-4399-A171-6D669FFF3DAA}" dt="2024-04-18T12:49:27.444" v="89" actId="47"/>
          <pc:sldLayoutMkLst>
            <pc:docMk/>
            <pc:sldMasterMk cId="2826157709" sldId="2147483701"/>
            <pc:sldLayoutMk cId="1924667427" sldId="2147483714"/>
          </pc:sldLayoutMkLst>
        </pc:sldLayoutChg>
      </pc:sldMasterChg>
    </pc:docChg>
  </pc:docChgLst>
  <pc:docChgLst>
    <pc:chgData name="Mariah Sanchez" userId="S::msanchez@aacog.com::c8a83e69-2731-4e29-8443-93d2dc1d0e1c" providerId="AD" clId="Web-{F4251F94-E78A-CA18-6BB9-74763F3807BE}"/>
    <pc:docChg chg="modSld">
      <pc:chgData name="Mariah Sanchez" userId="S::msanchez@aacog.com::c8a83e69-2731-4e29-8443-93d2dc1d0e1c" providerId="AD" clId="Web-{F4251F94-E78A-CA18-6BB9-74763F3807BE}" dt="2024-04-17T20:36:20.107" v="1" actId="20577"/>
      <pc:docMkLst>
        <pc:docMk/>
      </pc:docMkLst>
      <pc:sldChg chg="modSp">
        <pc:chgData name="Mariah Sanchez" userId="S::msanchez@aacog.com::c8a83e69-2731-4e29-8443-93d2dc1d0e1c" providerId="AD" clId="Web-{F4251F94-E78A-CA18-6BB9-74763F3807BE}" dt="2024-04-17T20:36:20.107" v="1" actId="20577"/>
        <pc:sldMkLst>
          <pc:docMk/>
          <pc:sldMk cId="0" sldId="264"/>
        </pc:sldMkLst>
        <pc:spChg chg="mod">
          <ac:chgData name="Mariah Sanchez" userId="S::msanchez@aacog.com::c8a83e69-2731-4e29-8443-93d2dc1d0e1c" providerId="AD" clId="Web-{F4251F94-E78A-CA18-6BB9-74763F3807BE}" dt="2024-04-17T20:36:20.107" v="1" actId="20577"/>
          <ac:spMkLst>
            <pc:docMk/>
            <pc:sldMk cId="0" sldId="264"/>
            <ac:spMk id="10" creationId="{00000000-0000-0000-0000-000000000000}"/>
          </ac:spMkLst>
        </pc:spChg>
      </pc:sldChg>
    </pc:docChg>
  </pc:docChgLst>
  <pc:docChgLst>
    <pc:chgData name="Mariah Sanchez" userId="S::msanchez@aacog.com::c8a83e69-2731-4e29-8443-93d2dc1d0e1c" providerId="AD" clId="Web-{154B1D99-F97E-C4B5-D44D-935EC970F910}"/>
    <pc:docChg chg="modSld">
      <pc:chgData name="Mariah Sanchez" userId="S::msanchez@aacog.com::c8a83e69-2731-4e29-8443-93d2dc1d0e1c" providerId="AD" clId="Web-{154B1D99-F97E-C4B5-D44D-935EC970F910}" dt="2024-04-17T19:30:13.810" v="1" actId="20577"/>
      <pc:docMkLst>
        <pc:docMk/>
      </pc:docMkLst>
      <pc:sldChg chg="modSp">
        <pc:chgData name="Mariah Sanchez" userId="S::msanchez@aacog.com::c8a83e69-2731-4e29-8443-93d2dc1d0e1c" providerId="AD" clId="Web-{154B1D99-F97E-C4B5-D44D-935EC970F910}" dt="2024-04-17T19:30:13.810" v="1" actId="20577"/>
        <pc:sldMkLst>
          <pc:docMk/>
          <pc:sldMk cId="0" sldId="257"/>
        </pc:sldMkLst>
        <pc:spChg chg="mod">
          <ac:chgData name="Mariah Sanchez" userId="S::msanchez@aacog.com::c8a83e69-2731-4e29-8443-93d2dc1d0e1c" providerId="AD" clId="Web-{154B1D99-F97E-C4B5-D44D-935EC970F910}" dt="2024-04-17T19:30:13.810" v="1" actId="20577"/>
          <ac:spMkLst>
            <pc:docMk/>
            <pc:sldMk cId="0" sldId="25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23895-521C-40F7-A70D-95EC2A07524B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A2ED3-8143-42AB-9CAC-D03E5C227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Add icons for</a:t>
            </a:r>
            <a:r>
              <a:rPr lang="en-US" baseline="0"/>
              <a:t> each department.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08A04-4F30-4D14-A4A3-903948F178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76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Should I include what a PEA consists of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2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 I will fund approximately 150 large, transformational community-driven investment grants of $10 million - $20 million. Objectives include </a:t>
            </a:r>
          </a:p>
          <a:p>
            <a:r>
              <a:rPr lang="en-US" dirty="0"/>
              <a:t>• Increasing community resilience through climate action activities</a:t>
            </a:r>
          </a:p>
          <a:p>
            <a:r>
              <a:rPr lang="en-US" dirty="0"/>
              <a:t>• Reduce local pollution to improve public health</a:t>
            </a:r>
          </a:p>
          <a:p>
            <a:r>
              <a:rPr lang="en-US" dirty="0"/>
              <a:t>• Center meaningful community engagement</a:t>
            </a:r>
          </a:p>
          <a:p>
            <a:r>
              <a:rPr lang="en-US" dirty="0"/>
              <a:t>• Build community strength</a:t>
            </a:r>
          </a:p>
          <a:p>
            <a:r>
              <a:rPr lang="en-US" dirty="0"/>
              <a:t>• Reach priority populations who are acutely exposed to and impacted by climate, pollution, and weather-related threats, and / </a:t>
            </a:r>
          </a:p>
          <a:p>
            <a:r>
              <a:rPr lang="en-US" dirty="0"/>
              <a:t>or who exhibit acute vulnerabilities to the impacts of environmental pollution.</a:t>
            </a:r>
          </a:p>
          <a:p>
            <a:r>
              <a:rPr lang="en-US" dirty="0"/>
              <a:t>• Maximize integration across projects</a:t>
            </a:r>
          </a:p>
          <a:p>
            <a:endParaRPr lang="en-US" dirty="0"/>
          </a:p>
          <a:p>
            <a:r>
              <a:rPr lang="en-US" dirty="0"/>
              <a:t>Track II will fund approximately 20 meaningful engagement grants of $1 million - $3 million. </a:t>
            </a:r>
          </a:p>
          <a:p>
            <a:r>
              <a:rPr lang="en-US" dirty="0"/>
              <a:t>Track II applications should focus on breaking down systemic barriers to community participation in government processes impacting environmental and climate justice.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eligible entity may use a grant awarded under this NOFO for: </a:t>
            </a:r>
          </a:p>
          <a:p>
            <a:r>
              <a:rPr lang="en-US" dirty="0"/>
              <a:t>1. community-led air and other pollution monitoring, prevention, and remediation, and investments </a:t>
            </a:r>
          </a:p>
          <a:p>
            <a:r>
              <a:rPr lang="en-US" dirty="0"/>
              <a:t>in low and zero-emission and resilient technologies and related infrastructure and workforce </a:t>
            </a:r>
          </a:p>
          <a:p>
            <a:r>
              <a:rPr lang="en-US" dirty="0"/>
              <a:t>development that help reduce greenhouse gas emissions1</a:t>
            </a:r>
          </a:p>
          <a:p>
            <a:r>
              <a:rPr lang="en-US" dirty="0"/>
              <a:t> and other air pollutants; </a:t>
            </a:r>
          </a:p>
          <a:p>
            <a:r>
              <a:rPr lang="en-US" dirty="0"/>
              <a:t>2. mitigating climate and health risks from urban heat islands, extreme heat, wood heater emissions, </a:t>
            </a:r>
          </a:p>
          <a:p>
            <a:r>
              <a:rPr lang="en-US" dirty="0"/>
              <a:t>and wildfire events; </a:t>
            </a:r>
          </a:p>
          <a:p>
            <a:r>
              <a:rPr lang="en-US" dirty="0"/>
              <a:t>3. climate resiliency and adaptation;</a:t>
            </a:r>
          </a:p>
          <a:p>
            <a:r>
              <a:rPr lang="en-US" dirty="0"/>
              <a:t>4. reducing indoor toxics and indoor air pollution; or </a:t>
            </a:r>
          </a:p>
          <a:p>
            <a:r>
              <a:rPr lang="en-US" dirty="0"/>
              <a:t>5. facilitating engagement of disadvantaged communities in state and federal advisory groups, </a:t>
            </a:r>
          </a:p>
          <a:p>
            <a:r>
              <a:rPr lang="en-US" dirty="0"/>
              <a:t>workshops, rulemakings, and other public processes.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7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efficient commercial building property (EECBP) must be installed on or in a building as part of:</a:t>
            </a:r>
          </a:p>
          <a:p>
            <a:endParaRPr lang="en-US" dirty="0"/>
          </a:p>
          <a:p>
            <a:r>
              <a:rPr lang="en-US" dirty="0"/>
              <a:t>the interior lighting systems,</a:t>
            </a:r>
          </a:p>
          <a:p>
            <a:r>
              <a:rPr lang="en-US" dirty="0"/>
              <a:t>the heating, cooling, ventilation, and hot water systems, or</a:t>
            </a:r>
          </a:p>
          <a:p>
            <a:r>
              <a:rPr lang="en-US" dirty="0"/>
              <a:t>the building envelope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Energy efficient commercial building retrofit property (EEBRP) must be installed on or in a qualified building as part of:</a:t>
            </a:r>
          </a:p>
          <a:p>
            <a:endParaRPr lang="en-US" dirty="0"/>
          </a:p>
          <a:p>
            <a:r>
              <a:rPr lang="en-US" dirty="0"/>
              <a:t>the interior lighting systems;</a:t>
            </a:r>
          </a:p>
          <a:p>
            <a:r>
              <a:rPr lang="en-US" dirty="0"/>
              <a:t>the heating, cooling, ventilation, and hot water systems; or</a:t>
            </a:r>
          </a:p>
          <a:p>
            <a:r>
              <a:rPr lang="en-US" dirty="0"/>
              <a:t>the building envelope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9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549401"/>
            <a:ext cx="7908162" cy="1443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3F3F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89283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868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27472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098632"/>
            <a:ext cx="5157787" cy="29973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27472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098632"/>
            <a:ext cx="5183188" cy="29973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227226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09380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2012931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7627"/>
            <a:ext cx="3932237" cy="327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837418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87627"/>
            <a:ext cx="3932237" cy="327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1749558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6CF7D-1662-4D70-BDC8-6E6A93D9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0EFA-90CD-439B-8C70-E6A14B826D0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522833-DBF9-4219-A804-3B9AB247F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367E5-6456-4A57-902A-23D75B29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8310D-AEEC-4962-8BD5-59929A0B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67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E00A-08A2-4466-BE35-221727F08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31DC3-FF2E-4DD8-B661-386BDB26F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3F2EC-F65D-457D-91B3-5BA77D55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41EEB-52BC-4E82-833F-758777FF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5071E-2639-49D3-A58A-DA98F5F9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58118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5F50-FAD3-4E7B-AB27-63E193318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64ED-BA00-4886-A5ED-9000063AC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017C3-CB29-4148-B02B-3275F172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19841-9918-4594-9264-2E7EAFA23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D322-AB49-46FA-BB73-9AF131EB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5809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4F69-3202-47FF-A8B3-424300FC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47456-D1FA-4336-8EF5-FCE94559D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DFCB4-C778-4223-A311-BE0873521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BAAE-AA2F-463D-9DD9-B51D0FAA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FD1C1-8A44-4FBE-B72B-53EFCC423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000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F3F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BEA3-84D4-4F83-9394-A49F149D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0DCF7-86D5-4E17-9727-3000406FD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34945-07A2-46A1-83B2-B0CD5BA00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C9CCF-579A-475A-9D90-35CA0ADE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1464-ABD6-40C4-9317-8B15D768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A763E-506E-4E6D-BDEA-C3B1D5DF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51889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D14E-67EC-4D0B-A726-609DC0D8D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07C0A-E8B4-440A-8027-5DD10484F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A0F0D-FD68-4F61-832E-217922EB3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1EAB6A-C50D-4A9F-8ED4-9496B8195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33569-728D-4AA1-A018-F5D081B67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8502AF-A05D-4269-A755-727BEA08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25C05A-C51A-413B-9D37-6E0A4050A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5C831-DCA1-4F3B-A3B6-C0DBF6DF6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7699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CC7C-C42D-437F-9A0F-51C74757C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D1E77-951A-42E6-B1D8-59C11FBD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1226F-C334-4071-A49D-D9E00DF34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BA67F-E4E0-4445-81BC-DA704BE9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59092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4B92A-609F-441C-A806-773D23AE1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379C1-0E1D-4E73-92CD-C5673155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19F39-AF52-4D25-99D7-B1CBDD3F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94599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3658A-26CF-4F37-B3EC-DE49491D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DF4A5-06AC-40DB-8382-C81E57A94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9C4EE-9F57-4352-8315-7182EC52B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D03C43-C6D6-4486-BAC0-784D65B45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B3DBE-B4BE-4F9C-AE1C-EB74A551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5F660-49D0-4872-8757-E4AE94EE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1625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E4B4-8E37-4D9E-A47D-BA2111E8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64C61-2032-403B-B935-848C83A4D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DCE7C-1C1C-4B6B-991F-ECA88CE52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9BD7E-26ED-41B4-B3CF-520995DD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6010-6E22-4B42-A5EB-6FC2AB92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8C002-97C8-400C-815F-D8FEF5C2F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93123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75A5-F2FF-4450-A305-12A136BB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640E0D-9AA3-4DD6-951A-E4446C526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33309-F243-4594-9647-54E34B14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386EF-3E78-4E7F-90BE-5F64BB6B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1E9A8-99FF-4DC0-87AF-78C348BA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93446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816B88-4E72-461F-B289-9A26D31B1B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E21C6-9E80-4A4A-B11B-DAAB12608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34DD7-6F35-4513-9803-833D06481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EE0F2-9243-4F15-8B74-2B65F155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13DEB-C8A6-4551-BAE8-16227E0F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37949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093465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313509" y="2267527"/>
            <a:ext cx="11568343" cy="395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297590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F3F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2976827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1441696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203214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634448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2267527"/>
            <a:ext cx="11568343" cy="3952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2183176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2267527"/>
            <a:ext cx="11568343" cy="3952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4260245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1651754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1044244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549401"/>
            <a:ext cx="7908162" cy="1443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3F3F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727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2290473" cy="189881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1299E-342D-954A-996E-5F33D96426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168" y="6221411"/>
            <a:ext cx="1143000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5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3F3F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solidFill>
          <a:srgbClr val="0016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220604"/>
            <a:ext cx="4171122" cy="1325563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0" y="3059547"/>
            <a:ext cx="4171122" cy="282271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253948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74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D6742-C7B3-3B69-DF70-750E7393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68068-9915-903A-9E1A-E2074C3F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14F5-A28C-7B89-3628-F00E31455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2DF6-4DDE-4E8B-800B-A61784D7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51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17DAB-249C-8572-A64C-D0C014BC6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6CC7C-EDFB-34A2-25BA-44C7E873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89856-1406-191B-0185-0D4536D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E53A6-DB05-4917-A60D-B01F10BA1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9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0EC9-D819-920E-E7F6-18D550F0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D78E0-1043-AF7E-FF80-80D17BAB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778E5-43E6-AC75-9509-0605EB32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38D03-7072-4DE7-8F67-50735BFD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87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EDC748-7D90-0D05-89F5-3ACF00B4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300303-04C4-17AA-E4B1-25BC94EE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2D369B-8DFA-15DB-7060-A8930508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4AC2B-D914-4E5E-BAA8-AC17E77B1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61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4F9623-B5C4-36BA-87C8-CCF7EF09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4F5699-200E-BB05-3F4C-23A4CA52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D78AFA-4746-73F3-1913-5B1E1FE6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B000A-8B84-44F3-A602-3EF830449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40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96E3766-014D-F757-4D6D-4F2F03F7E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50D9FC-B5B4-058D-C30E-E347AD61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194D7A-349B-EC06-F45A-068CC029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D6DCC-BC88-4D7E-9598-64D5CA706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59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C4A385-31E8-4E1E-FA3D-4C6056BA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5F00B1-7ABD-4BBD-4CBB-CC50834C6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CEF8F07-4FBB-CCA4-7DF8-10DDBC3BC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56BE8-3FCA-4515-A5E6-6F249C4B5A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95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E09E4D-6DBA-0E81-957B-A4D6CC97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14B288-9582-4677-7F40-96F3CD1C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7FAE24-65BF-523A-D2BB-BFCCF871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6210F-BBC0-4C3E-A203-2B9F7C2E1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45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19186A-8FFB-8358-F469-262FC58B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15EEC7-734E-EE59-2C1B-5E9A759F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B1FE39-FBA1-C54A-23C6-505A7D068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9DA7A-0849-4177-A494-CCD5EF181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8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59E54-3E35-7545-E14F-F5C90985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36B6-8A8C-5CAD-546E-B1383C9ED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60A81-5087-CD71-FAD3-00D03846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11FC8-F069-4863-A277-10D7A4FC1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85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CC520-5BE9-8E6C-037F-DF2D88AC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327F1-5C38-BED8-5849-551F76BB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50F4C-0D20-B61A-748D-B1CC5614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1BB46-3640-40C9-8C3A-29D8A0E40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3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2290473" cy="1898814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705402"/>
            <a:ext cx="2560983" cy="199059"/>
          </a:xfrm>
        </p:spPr>
        <p:txBody>
          <a:bodyPr>
            <a:normAutofit/>
          </a:bodyPr>
          <a:lstStyle>
            <a:lvl1pPr marL="0" indent="0" algn="l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1299E-342D-954A-996E-5F33D96426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168" y="6221411"/>
            <a:ext cx="1143000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6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89552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313509" y="2267527"/>
            <a:ext cx="11568343" cy="395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29400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807029"/>
            <a:ext cx="1156834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2267527"/>
            <a:ext cx="11568343" cy="3952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348554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47134" y="6480676"/>
            <a:ext cx="11497733" cy="37732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/>
              <a:t>Department or Office Name</a:t>
            </a:r>
          </a:p>
        </p:txBody>
      </p:sp>
    </p:spTree>
    <p:extLst>
      <p:ext uri="{BB962C8B-B14F-4D97-AF65-F5344CB8AC3E}">
        <p14:creationId xmlns:p14="http://schemas.microsoft.com/office/powerpoint/2010/main" val="423307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24928" y="0"/>
            <a:ext cx="4763770" cy="6858634"/>
          </a:xfrm>
          <a:custGeom>
            <a:avLst/>
            <a:gdLst/>
            <a:ahLst/>
            <a:cxnLst/>
            <a:rect l="l" t="t" r="r" b="b"/>
            <a:pathLst>
              <a:path w="4763770" h="6858634">
                <a:moveTo>
                  <a:pt x="1946148" y="0"/>
                </a:moveTo>
                <a:lnTo>
                  <a:pt x="3165348" y="6858000"/>
                </a:lnTo>
              </a:path>
              <a:path w="4763770" h="6858634">
                <a:moveTo>
                  <a:pt x="4763516" y="3681984"/>
                </a:moveTo>
                <a:lnTo>
                  <a:pt x="0" y="6858570"/>
                </a:lnTo>
              </a:path>
            </a:pathLst>
          </a:custGeom>
          <a:ln w="9525">
            <a:solidFill>
              <a:srgbClr val="1CAC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182099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6851" y="0"/>
                </a:moveTo>
                <a:lnTo>
                  <a:pt x="2042484" y="0"/>
                </a:lnTo>
                <a:lnTo>
                  <a:pt x="0" y="6857999"/>
                </a:lnTo>
                <a:lnTo>
                  <a:pt x="3006851" y="6857999"/>
                </a:lnTo>
                <a:lnTo>
                  <a:pt x="3006851" y="0"/>
                </a:lnTo>
                <a:close/>
              </a:path>
            </a:pathLst>
          </a:custGeom>
          <a:solidFill>
            <a:srgbClr val="1CACE4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604334" y="0"/>
            <a:ext cx="2588260" cy="6858000"/>
          </a:xfrm>
          <a:custGeom>
            <a:avLst/>
            <a:gdLst/>
            <a:ahLst/>
            <a:cxnLst/>
            <a:rect l="l" t="t" r="r" b="b"/>
            <a:pathLst>
              <a:path w="2588259" h="6858000">
                <a:moveTo>
                  <a:pt x="2587664" y="0"/>
                </a:moveTo>
                <a:lnTo>
                  <a:pt x="0" y="0"/>
                </a:lnTo>
                <a:lnTo>
                  <a:pt x="1208190" y="6857999"/>
                </a:lnTo>
                <a:lnTo>
                  <a:pt x="2587664" y="6857999"/>
                </a:lnTo>
                <a:lnTo>
                  <a:pt x="2587664" y="0"/>
                </a:lnTo>
                <a:close/>
              </a:path>
            </a:pathLst>
          </a:custGeom>
          <a:solidFill>
            <a:srgbClr val="1CACE4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932164" y="3047999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>
                <a:moveTo>
                  <a:pt x="3259836" y="0"/>
                </a:moveTo>
                <a:lnTo>
                  <a:pt x="0" y="3810000"/>
                </a:lnTo>
                <a:lnTo>
                  <a:pt x="3259836" y="3810000"/>
                </a:lnTo>
                <a:lnTo>
                  <a:pt x="3259836" y="0"/>
                </a:lnTo>
                <a:close/>
              </a:path>
            </a:pathLst>
          </a:custGeom>
          <a:solidFill>
            <a:srgbClr val="1381AC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337789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>
                <a:moveTo>
                  <a:pt x="2851161" y="0"/>
                </a:moveTo>
                <a:lnTo>
                  <a:pt x="0" y="0"/>
                </a:lnTo>
                <a:lnTo>
                  <a:pt x="2467621" y="6857999"/>
                </a:lnTo>
                <a:lnTo>
                  <a:pt x="2851161" y="6857999"/>
                </a:lnTo>
                <a:lnTo>
                  <a:pt x="2851161" y="0"/>
                </a:lnTo>
                <a:close/>
              </a:path>
            </a:pathLst>
          </a:custGeom>
          <a:solidFill>
            <a:srgbClr val="1381A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898123" y="0"/>
            <a:ext cx="1290955" cy="6858000"/>
          </a:xfrm>
          <a:custGeom>
            <a:avLst/>
            <a:gdLst/>
            <a:ahLst/>
            <a:cxnLst/>
            <a:rect l="l" t="t" r="r" b="b"/>
            <a:pathLst>
              <a:path w="1290954" h="6858000">
                <a:moveTo>
                  <a:pt x="1290827" y="0"/>
                </a:moveTo>
                <a:lnTo>
                  <a:pt x="1018959" y="0"/>
                </a:lnTo>
                <a:lnTo>
                  <a:pt x="0" y="6857999"/>
                </a:lnTo>
                <a:lnTo>
                  <a:pt x="1290827" y="6857999"/>
                </a:lnTo>
                <a:lnTo>
                  <a:pt x="1290827" y="0"/>
                </a:lnTo>
                <a:close/>
              </a:path>
            </a:pathLst>
          </a:custGeom>
          <a:solidFill>
            <a:srgbClr val="006FC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940748" y="0"/>
            <a:ext cx="1248410" cy="6858000"/>
          </a:xfrm>
          <a:custGeom>
            <a:avLst/>
            <a:gdLst/>
            <a:ahLst/>
            <a:cxnLst/>
            <a:rect l="l" t="t" r="r" b="b"/>
            <a:pathLst>
              <a:path w="1248409" h="6858000">
                <a:moveTo>
                  <a:pt x="1248202" y="0"/>
                </a:moveTo>
                <a:lnTo>
                  <a:pt x="0" y="0"/>
                </a:lnTo>
                <a:lnTo>
                  <a:pt x="1107740" y="6857999"/>
                </a:lnTo>
                <a:lnTo>
                  <a:pt x="1248202" y="6857999"/>
                </a:lnTo>
                <a:lnTo>
                  <a:pt x="1248202" y="0"/>
                </a:lnTo>
                <a:close/>
              </a:path>
            </a:pathLst>
          </a:custGeom>
          <a:solidFill>
            <a:srgbClr val="00538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372344" y="3590543"/>
            <a:ext cx="1816735" cy="3267710"/>
          </a:xfrm>
          <a:custGeom>
            <a:avLst/>
            <a:gdLst/>
            <a:ahLst/>
            <a:cxnLst/>
            <a:rect l="l" t="t" r="r" b="b"/>
            <a:pathLst>
              <a:path w="1816734" h="3267709">
                <a:moveTo>
                  <a:pt x="1816608" y="0"/>
                </a:moveTo>
                <a:lnTo>
                  <a:pt x="0" y="3267456"/>
                </a:lnTo>
                <a:lnTo>
                  <a:pt x="1816608" y="3267456"/>
                </a:lnTo>
                <a:lnTo>
                  <a:pt x="1816608" y="0"/>
                </a:lnTo>
                <a:close/>
              </a:path>
            </a:pathLst>
          </a:custGeom>
          <a:solidFill>
            <a:srgbClr val="1381AC">
              <a:alpha val="6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5486399"/>
            <a:ext cx="6967727" cy="1200912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0" y="4012691"/>
            <a:ext cx="448309" cy="2845435"/>
          </a:xfrm>
          <a:custGeom>
            <a:avLst/>
            <a:gdLst/>
            <a:ahLst/>
            <a:cxnLst/>
            <a:rect l="l" t="t" r="r" b="b"/>
            <a:pathLst>
              <a:path w="448309" h="2845434">
                <a:moveTo>
                  <a:pt x="0" y="0"/>
                </a:moveTo>
                <a:lnTo>
                  <a:pt x="0" y="2845308"/>
                </a:lnTo>
                <a:lnTo>
                  <a:pt x="448057" y="2845308"/>
                </a:lnTo>
                <a:lnTo>
                  <a:pt x="0" y="0"/>
                </a:lnTo>
                <a:close/>
              </a:path>
            </a:pathLst>
          </a:custGeom>
          <a:solidFill>
            <a:srgbClr val="1CACE4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119633"/>
            <a:ext cx="9917176" cy="15984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3F3F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36750" y="1302257"/>
            <a:ext cx="5651500" cy="28689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678"/>
            <a:ext cx="12192000" cy="5747652"/>
          </a:xfrm>
          <a:prstGeom prst="rect">
            <a:avLst/>
          </a:prstGeom>
          <a:solidFill>
            <a:srgbClr val="0C2340">
              <a:alpha val="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26926"/>
            <a:ext cx="12192000" cy="431074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633549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38592"/>
            <a:ext cx="12192000" cy="0"/>
          </a:xfrm>
          <a:prstGeom prst="line">
            <a:avLst/>
          </a:prstGeom>
          <a:ln w="25400">
            <a:solidFill>
              <a:srgbClr val="F15A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420395"/>
            <a:ext cx="12192000" cy="0"/>
          </a:xfrm>
          <a:prstGeom prst="line">
            <a:avLst/>
          </a:prstGeom>
          <a:ln w="25400">
            <a:solidFill>
              <a:srgbClr val="F15A2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3768" y="134212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9AB2-3694-EC44-96CD-D4B4E5998FBA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7" y="192195"/>
            <a:ext cx="3898959" cy="2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F2B07-F232-4843-866D-96A09C75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F591E-F718-4BEF-91E3-96C03F6D6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95E8-BB1B-4373-8DBD-0EAF20EF8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8CB32-6343-4405-A217-85E7EAF02F2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6C3C2-703E-4FBC-987D-A92DBC593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EB99-5FD7-4D7A-96D2-021EB488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EA75-78E8-40F1-85A4-356741BDD0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16" r:id="rId23"/>
    <p:sldLayoutId id="2147483717" r:id="rId24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2F985AA-19F2-BDE6-F07D-F0F43B7DA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F28DBD5E-CDFA-1A58-3C54-44E3710E6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0A2B8-32D2-7490-74CB-D62F49A23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0BE001A-0B04-4E9C-97AC-41BA5187E273}" type="datetimeFigureOut">
              <a:rPr lang="en-US"/>
              <a:pPr>
                <a:defRPr/>
              </a:pPr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43CCD-9BE0-1F5A-0DDF-E41DBD177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C7C72-143D-E0BF-138C-D36AE9B06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91DFEE27-89AF-4136-A5C8-A41C3F582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5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11" Type="http://schemas.openxmlformats.org/officeDocument/2006/relationships/image" Target="../media/image105.jpg"/><Relationship Id="rId5" Type="http://schemas.openxmlformats.org/officeDocument/2006/relationships/image" Target="../media/image99.jp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g"/><Relationship Id="rId7" Type="http://schemas.openxmlformats.org/officeDocument/2006/relationships/image" Target="../media/image111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openxmlformats.org/officeDocument/2006/relationships/image" Target="../media/image109.jpg"/><Relationship Id="rId4" Type="http://schemas.openxmlformats.org/officeDocument/2006/relationships/image" Target="../media/image108.png"/><Relationship Id="rId9" Type="http://schemas.openxmlformats.org/officeDocument/2006/relationships/image" Target="../media/image11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g"/><Relationship Id="rId5" Type="http://schemas.openxmlformats.org/officeDocument/2006/relationships/image" Target="../media/image117.png"/><Relationship Id="rId10" Type="http://schemas.openxmlformats.org/officeDocument/2006/relationships/image" Target="../media/image122.jp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3.svg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jp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11" Type="http://schemas.openxmlformats.org/officeDocument/2006/relationships/image" Target="../media/image133.jpg"/><Relationship Id="rId5" Type="http://schemas.openxmlformats.org/officeDocument/2006/relationships/image" Target="../media/image127.jp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7" Type="http://schemas.openxmlformats.org/officeDocument/2006/relationships/image" Target="../media/image141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png"/><Relationship Id="rId5" Type="http://schemas.openxmlformats.org/officeDocument/2006/relationships/image" Target="../media/image139.jp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4" Type="http://schemas.openxmlformats.org/officeDocument/2006/relationships/image" Target="../media/image146.png"/><Relationship Id="rId9" Type="http://schemas.openxmlformats.org/officeDocument/2006/relationships/image" Target="../media/image1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g"/><Relationship Id="rId7" Type="http://schemas.openxmlformats.org/officeDocument/2006/relationships/image" Target="../media/image162.jp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png"/><Relationship Id="rId11" Type="http://schemas.openxmlformats.org/officeDocument/2006/relationships/image" Target="../media/image166.jpg"/><Relationship Id="rId5" Type="http://schemas.openxmlformats.org/officeDocument/2006/relationships/image" Target="../media/image160.jp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jpg"/><Relationship Id="rId7" Type="http://schemas.openxmlformats.org/officeDocument/2006/relationships/image" Target="../media/image172.jp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png"/><Relationship Id="rId5" Type="http://schemas.openxmlformats.org/officeDocument/2006/relationships/image" Target="../media/image170.jpg"/><Relationship Id="rId4" Type="http://schemas.openxmlformats.org/officeDocument/2006/relationships/image" Target="../media/image169.png"/><Relationship Id="rId9" Type="http://schemas.openxmlformats.org/officeDocument/2006/relationships/image" Target="../media/image17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7" Type="http://schemas.openxmlformats.org/officeDocument/2006/relationships/image" Target="../media/image180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9.png"/><Relationship Id="rId5" Type="http://schemas.openxmlformats.org/officeDocument/2006/relationships/image" Target="../media/image178.jpg"/><Relationship Id="rId4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8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3.svg"/><Relationship Id="rId5" Type="http://schemas.openxmlformats.org/officeDocument/2006/relationships/image" Target="../media/image11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23.svg"/><Relationship Id="rId1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bin"/><Relationship Id="rId2" Type="http://schemas.openxmlformats.org/officeDocument/2006/relationships/image" Target="../media/image200.bin"/><Relationship Id="rId1" Type="http://schemas.openxmlformats.org/officeDocument/2006/relationships/slideLayout" Target="../slideLayouts/slideLayout2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bin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8.png"/><Relationship Id="rId4" Type="http://schemas.openxmlformats.org/officeDocument/2006/relationships/image" Target="../media/image209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9.gif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roof.com/products/modules/#deep" TargetMode="External"/><Relationship Id="rId2" Type="http://schemas.openxmlformats.org/officeDocument/2006/relationships/hyperlink" Target="https://liveroof.com/products/modules/#standard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6.png"/><Relationship Id="rId4" Type="http://schemas.openxmlformats.org/officeDocument/2006/relationships/hyperlink" Target="https://liveroof.com/products/roofedge/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9.emf"/><Relationship Id="rId4" Type="http://schemas.openxmlformats.org/officeDocument/2006/relationships/hyperlink" Target="https://comptroller.texas.gov/programs/seco/funding/122223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hyperlink" Target="https://www.texaspaceauthority.org/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8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inflation-reduction-act/inflation-reduction-act-community-change-grants-progra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9.emf"/><Relationship Id="rId4" Type="http://schemas.openxmlformats.org/officeDocument/2006/relationships/image" Target="../media/image218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credits-deductions/energy-efficient-commercial-buildings-deduc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92" y="4621307"/>
            <a:ext cx="4800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kern="1200">
                <a:solidFill>
                  <a:srgbClr val="F26000"/>
                </a:solidFill>
                <a:latin typeface="Helvetica"/>
                <a:ea typeface="+mn-ea"/>
                <a:cs typeface="Helvetica"/>
              </a:rPr>
              <a:t>Kristen E Brown, PhD</a:t>
            </a:r>
          </a:p>
          <a:p>
            <a:pPr algn="l" rtl="0"/>
            <a:r>
              <a:rPr lang="en-US" sz="2000" kern="1200">
                <a:solidFill>
                  <a:srgbClr val="F26000"/>
                </a:solidFill>
                <a:latin typeface="Helvetica"/>
                <a:ea typeface="+mn-ea"/>
                <a:cs typeface="Helvetica"/>
              </a:rPr>
              <a:t>Civil and Environmental Engineering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443" y="3849904"/>
            <a:ext cx="3624072" cy="658368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5410200" y="3849905"/>
            <a:ext cx="0" cy="1420959"/>
          </a:xfrm>
          <a:prstGeom prst="line">
            <a:avLst/>
          </a:prstGeom>
          <a:ln w="25400">
            <a:solidFill>
              <a:srgbClr val="F15A2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324095-6907-0A17-C729-166B49FAB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22364"/>
            <a:ext cx="7772400" cy="1970137"/>
          </a:xfrm>
        </p:spPr>
        <p:txBody>
          <a:bodyPr/>
          <a:lstStyle/>
          <a:p>
            <a:r>
              <a:rPr lang="en-US" sz="4800">
                <a:solidFill>
                  <a:schemeClr val="bg1"/>
                </a:solidFill>
              </a:rPr>
              <a:t>Energy Efficient Roofing 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in an Urban Heat Island</a:t>
            </a:r>
          </a:p>
        </p:txBody>
      </p:sp>
      <p:pic>
        <p:nvPicPr>
          <p:cNvPr id="5" name="Picture 4" descr="SPUR-logo.png">
            <a:extLst>
              <a:ext uri="{FF2B5EF4-FFF2-40B4-BE49-F238E27FC236}">
                <a16:creationId xmlns:a16="http://schemas.microsoft.com/office/drawing/2014/main" id="{1BDECBE6-6661-D519-B4F6-07BFF480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34" y="3938207"/>
            <a:ext cx="2705874" cy="11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586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3AEA0-8A39-1DF0-BBB0-D31EAF6F10CA}"/>
              </a:ext>
            </a:extLst>
          </p:cNvPr>
          <p:cNvGrpSpPr/>
          <p:nvPr/>
        </p:nvGrpSpPr>
        <p:grpSpPr>
          <a:xfrm>
            <a:off x="1664492" y="680867"/>
            <a:ext cx="9041550" cy="5839677"/>
            <a:chOff x="22397740" y="3774867"/>
            <a:chExt cx="10666475" cy="73152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964597-5715-017D-A5B2-BE52AF12B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397740" y="3774867"/>
              <a:ext cx="9144021" cy="7315215"/>
            </a:xfrm>
            <a:prstGeom prst="rect">
              <a:avLst/>
            </a:prstGeom>
          </p:spPr>
        </p:pic>
        <p:pic>
          <p:nvPicPr>
            <p:cNvPr id="8" name="Graphic 7" descr="Snowflake with solid fill">
              <a:extLst>
                <a:ext uri="{FF2B5EF4-FFF2-40B4-BE49-F238E27FC236}">
                  <a16:creationId xmlns:a16="http://schemas.microsoft.com/office/drawing/2014/main" id="{2D2A481C-EFC8-8F06-10FA-48C0F366C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998324" y="4916333"/>
              <a:ext cx="1065891" cy="1065891"/>
            </a:xfrm>
            <a:prstGeom prst="rect">
              <a:avLst/>
            </a:prstGeom>
          </p:spPr>
        </p:pic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9E15F83E-D06A-58E4-46A1-BB787B00A72D}"/>
                </a:ext>
              </a:extLst>
            </p:cNvPr>
            <p:cNvSpPr/>
            <p:nvPr/>
          </p:nvSpPr>
          <p:spPr>
            <a:xfrm>
              <a:off x="31548726" y="4413745"/>
              <a:ext cx="616357" cy="2086197"/>
            </a:xfrm>
            <a:prstGeom prst="rightBrace">
              <a:avLst>
                <a:gd name="adj1" fmla="val 36111"/>
                <a:gd name="adj2" fmla="val 50000"/>
              </a:avLst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rtl="0"/>
              <a:endParaRPr lang="en-US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0C00297-8645-BD2A-DC72-6030B0BFD0BA}"/>
                </a:ext>
              </a:extLst>
            </p:cNvPr>
            <p:cNvCxnSpPr>
              <a:cxnSpLocks/>
            </p:cNvCxnSpPr>
            <p:nvPr/>
          </p:nvCxnSpPr>
          <p:spPr>
            <a:xfrm>
              <a:off x="23213870" y="4449018"/>
              <a:ext cx="8321249" cy="17719"/>
            </a:xfrm>
            <a:prstGeom prst="line">
              <a:avLst/>
            </a:prstGeom>
            <a:ln w="190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05C451E-C647-3638-5692-E15A393C8C57}"/>
                </a:ext>
              </a:extLst>
            </p:cNvPr>
            <p:cNvCxnSpPr>
              <a:cxnSpLocks/>
            </p:cNvCxnSpPr>
            <p:nvPr/>
          </p:nvCxnSpPr>
          <p:spPr>
            <a:xfrm>
              <a:off x="23213870" y="6484620"/>
              <a:ext cx="8446249" cy="30643"/>
            </a:xfrm>
            <a:prstGeom prst="line">
              <a:avLst/>
            </a:prstGeom>
            <a:ln w="19050" cap="flat" cmpd="sng" algn="ctr">
              <a:solidFill>
                <a:schemeClr val="bg1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3499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0BCBF-F263-2821-7BAE-B20157CB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24000" y="628017"/>
            <a:ext cx="9144000" cy="58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36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C23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1" y="3803829"/>
            <a:ext cx="9143999" cy="505986"/>
          </a:xfrm>
        </p:spPr>
        <p:txBody>
          <a:bodyPr/>
          <a:lstStyle/>
          <a:p>
            <a:pPr algn="ctr"/>
            <a:r>
              <a:rPr lang="en-US" sz="2800">
                <a:solidFill>
                  <a:schemeClr val="bg1"/>
                </a:solidFill>
                <a:latin typeface="+mj-lt"/>
              </a:rPr>
              <a:t>Kristen.Brown2@UTSA.edu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9"/>
          <a:stretch/>
        </p:blipFill>
        <p:spPr>
          <a:xfrm>
            <a:off x="4769751" y="2785559"/>
            <a:ext cx="2652499" cy="8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8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85742" y="1885314"/>
            <a:ext cx="3006725" cy="1009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400" b="1">
                <a:solidFill>
                  <a:srgbClr val="3F3F3F"/>
                </a:solidFill>
                <a:latin typeface="Arial"/>
                <a:cs typeface="Arial"/>
              </a:rPr>
              <a:t>Cool </a:t>
            </a:r>
            <a:r>
              <a:rPr sz="4400" b="1" spc="-10">
                <a:solidFill>
                  <a:srgbClr val="3F3F3F"/>
                </a:solidFill>
                <a:latin typeface="Arial"/>
                <a:cs typeface="Arial"/>
              </a:rPr>
              <a:t>Roofs</a:t>
            </a:r>
            <a:endParaRPr sz="4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2000" b="1" spc="-10">
                <a:solidFill>
                  <a:srgbClr val="3F3F3F"/>
                </a:solidFill>
                <a:latin typeface="Arial"/>
                <a:cs typeface="Arial"/>
              </a:rPr>
              <a:t>Types</a:t>
            </a:r>
            <a:r>
              <a:rPr sz="2000" b="1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3F3F3F"/>
                </a:solidFill>
                <a:latin typeface="Arial"/>
                <a:cs typeface="Arial"/>
              </a:rPr>
              <a:t>and</a:t>
            </a:r>
            <a:r>
              <a:rPr sz="2000" b="1" spc="-9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3F3F3F"/>
                </a:solidFill>
                <a:latin typeface="Arial"/>
                <a:cs typeface="Arial"/>
              </a:rPr>
              <a:t>Benefits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55595" y="4060697"/>
            <a:ext cx="45827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Presented</a:t>
            </a:r>
            <a:r>
              <a:rPr sz="32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by:</a:t>
            </a:r>
            <a:r>
              <a:rPr sz="32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John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Follis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475233"/>
            <a:ext cx="297624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John </a:t>
            </a:r>
            <a:r>
              <a:rPr spc="-10"/>
              <a:t>Follis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5542" y="1489100"/>
            <a:ext cx="10760710" cy="4483087"/>
          </a:xfrm>
          <a:prstGeom prst="rect">
            <a:avLst/>
          </a:prstGeom>
        </p:spPr>
        <p:txBody>
          <a:bodyPr vert="horz" wrap="square" lIns="0" tIns="226060" rIns="0" bIns="0" rtlCol="0" anchor="t">
            <a:spAutoFit/>
          </a:bodyPr>
          <a:lstStyle/>
          <a:p>
            <a:pPr marL="307975" indent="-295275">
              <a:lnSpc>
                <a:spcPct val="100000"/>
              </a:lnSpc>
              <a:spcBef>
                <a:spcPts val="1780"/>
              </a:spcBef>
              <a:buClr>
                <a:srgbClr val="00AFF0"/>
              </a:buClr>
              <a:buSzPct val="80357"/>
              <a:buFont typeface="Wingdings"/>
              <a:buChar char=""/>
              <a:tabLst>
                <a:tab pos="307975" algn="l"/>
              </a:tabLst>
            </a:pPr>
            <a:r>
              <a:rPr sz="2800">
                <a:latin typeface="Arial"/>
                <a:cs typeface="Arial"/>
              </a:rPr>
              <a:t>18</a:t>
            </a:r>
            <a:r>
              <a:rPr sz="2800" spc="-7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years</a:t>
            </a:r>
            <a:r>
              <a:rPr sz="2800" spc="-8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Construction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&amp;</a:t>
            </a:r>
            <a:r>
              <a:rPr sz="2800" spc="-9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Building</a:t>
            </a:r>
            <a:r>
              <a:rPr sz="2800" spc="-6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Envelope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Solutions</a:t>
            </a:r>
            <a:r>
              <a:rPr sz="2800" spc="-65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Issues</a:t>
            </a:r>
            <a:endParaRPr sz="2800">
              <a:latin typeface="Arial"/>
              <a:cs typeface="Arial"/>
            </a:endParaRPr>
          </a:p>
          <a:p>
            <a:pPr marL="539115" lvl="1" indent="-356235">
              <a:lnSpc>
                <a:spcPct val="100000"/>
              </a:lnSpc>
              <a:spcBef>
                <a:spcPts val="1680"/>
              </a:spcBef>
              <a:buClr>
                <a:srgbClr val="00AFF0"/>
              </a:buClr>
              <a:buSzPct val="80357"/>
              <a:buFont typeface="Wingdings"/>
              <a:buChar char=""/>
              <a:tabLst>
                <a:tab pos="539115" algn="l"/>
              </a:tabLst>
            </a:pPr>
            <a:r>
              <a:rPr sz="2800">
                <a:latin typeface="Arial"/>
                <a:cs typeface="Arial"/>
              </a:rPr>
              <a:t>National</a:t>
            </a:r>
            <a:r>
              <a:rPr sz="2800" spc="-7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School</a:t>
            </a:r>
            <a:r>
              <a:rPr sz="2800" spc="-8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Sales</a:t>
            </a:r>
            <a:r>
              <a:rPr sz="2800" spc="-8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&amp;</a:t>
            </a:r>
            <a:r>
              <a:rPr sz="2800" spc="-8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Marketing</a:t>
            </a:r>
            <a:r>
              <a:rPr sz="2800" spc="-7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Manager,</a:t>
            </a:r>
            <a:r>
              <a:rPr sz="2800" spc="-7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Quest</a:t>
            </a:r>
            <a:r>
              <a:rPr sz="2800" spc="-10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Construction</a:t>
            </a:r>
            <a:endParaRPr sz="2800">
              <a:latin typeface="Arial"/>
              <a:cs typeface="Arial"/>
            </a:endParaRPr>
          </a:p>
          <a:p>
            <a:pPr marL="756920" lvl="2" indent="-342265">
              <a:lnSpc>
                <a:spcPct val="100000"/>
              </a:lnSpc>
              <a:spcBef>
                <a:spcPts val="1680"/>
              </a:spcBef>
              <a:buClr>
                <a:srgbClr val="00AFF0"/>
              </a:buClr>
              <a:buSzPct val="80357"/>
              <a:buFont typeface="Wingdings"/>
              <a:buChar char=""/>
              <a:tabLst>
                <a:tab pos="756920" algn="l"/>
              </a:tabLst>
            </a:pPr>
            <a:r>
              <a:rPr sz="2800">
                <a:latin typeface="Arial"/>
                <a:cs typeface="Arial"/>
              </a:rPr>
              <a:t>12</a:t>
            </a:r>
            <a:r>
              <a:rPr sz="2800" spc="-4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years</a:t>
            </a:r>
            <a:r>
              <a:rPr sz="2800" spc="-4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Fabric</a:t>
            </a:r>
            <a:r>
              <a:rPr sz="2800" spc="-4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Reinforced</a:t>
            </a:r>
            <a:r>
              <a:rPr sz="2800" spc="-17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Acrylic</a:t>
            </a:r>
            <a:r>
              <a:rPr sz="2800" spc="-4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Coating</a:t>
            </a:r>
            <a:r>
              <a:rPr sz="2800" spc="-3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Contractor</a:t>
            </a:r>
            <a:endParaRPr sz="2800">
              <a:latin typeface="Arial"/>
              <a:cs typeface="Arial"/>
            </a:endParaRPr>
          </a:p>
          <a:p>
            <a:pPr marL="880744" lvl="3" indent="-294005">
              <a:lnSpc>
                <a:spcPct val="100000"/>
              </a:lnSpc>
              <a:spcBef>
                <a:spcPts val="1680"/>
              </a:spcBef>
              <a:buClr>
                <a:srgbClr val="00AFF0"/>
              </a:buClr>
              <a:buSzPct val="80357"/>
              <a:buFont typeface="Wingdings"/>
              <a:buChar char=""/>
              <a:tabLst>
                <a:tab pos="880744" algn="l"/>
              </a:tabLst>
            </a:pPr>
            <a:r>
              <a:rPr sz="2800">
                <a:latin typeface="Arial"/>
                <a:cs typeface="Arial"/>
              </a:rPr>
              <a:t>13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years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Insurance</a:t>
            </a:r>
            <a:r>
              <a:rPr sz="2800" spc="-5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Defense</a:t>
            </a:r>
            <a:r>
              <a:rPr sz="2800" spc="-185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Attorney</a:t>
            </a:r>
            <a:endParaRPr sz="2800">
              <a:latin typeface="Arial"/>
              <a:cs typeface="Arial"/>
            </a:endParaRPr>
          </a:p>
          <a:p>
            <a:pPr marL="1233170">
              <a:lnSpc>
                <a:spcPct val="62282"/>
              </a:lnSpc>
              <a:spcBef>
                <a:spcPts val="3095"/>
              </a:spcBef>
            </a:pPr>
            <a:r>
              <a:rPr sz="2400">
                <a:latin typeface="Arial"/>
                <a:cs typeface="Arial"/>
              </a:rPr>
              <a:t>Don’t</a:t>
            </a:r>
            <a:r>
              <a:rPr sz="2400" spc="-5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ask</a:t>
            </a:r>
            <a:r>
              <a:rPr sz="2400" spc="-6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a</a:t>
            </a:r>
            <a:r>
              <a:rPr sz="2400" spc="-6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question</a:t>
            </a:r>
            <a:r>
              <a:rPr sz="2400" spc="-4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when</a:t>
            </a:r>
            <a:r>
              <a:rPr sz="2400" spc="-6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you</a:t>
            </a:r>
            <a:r>
              <a:rPr sz="2400" spc="-6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don’t</a:t>
            </a:r>
            <a:r>
              <a:rPr sz="2400" spc="-4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know</a:t>
            </a:r>
            <a:r>
              <a:rPr sz="2400" spc="-6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the</a:t>
            </a:r>
            <a:r>
              <a:rPr sz="2400" spc="-65">
                <a:latin typeface="Arial"/>
                <a:cs typeface="Arial"/>
              </a:rPr>
              <a:t> </a:t>
            </a:r>
            <a:r>
              <a:rPr sz="2400" spc="-10">
                <a:latin typeface="Arial"/>
                <a:cs typeface="Arial"/>
              </a:rPr>
              <a:t>answer.</a:t>
            </a:r>
            <a:endParaRPr sz="2400">
              <a:latin typeface="Arial"/>
              <a:cs typeface="Arial"/>
            </a:endParaRPr>
          </a:p>
          <a:p>
            <a:pPr marL="1233170">
              <a:lnSpc>
                <a:spcPct val="72699"/>
              </a:lnSpc>
            </a:pPr>
            <a:r>
              <a:rPr sz="2800" spc="-10">
                <a:latin typeface="Arial"/>
                <a:cs typeface="Arial"/>
              </a:rPr>
              <a:t>Anticipate</a:t>
            </a:r>
            <a:r>
              <a:rPr sz="2800" spc="-14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the</a:t>
            </a:r>
            <a:r>
              <a:rPr sz="2400" spc="-4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questions</a:t>
            </a:r>
            <a:r>
              <a:rPr sz="2400" spc="-35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and</a:t>
            </a:r>
            <a:r>
              <a:rPr sz="2400" spc="-4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have</a:t>
            </a:r>
            <a:r>
              <a:rPr sz="2400" spc="-50">
                <a:latin typeface="Arial"/>
                <a:cs typeface="Arial"/>
              </a:rPr>
              <a:t> </a:t>
            </a:r>
            <a:r>
              <a:rPr sz="2400">
                <a:latin typeface="Arial"/>
                <a:cs typeface="Arial"/>
              </a:rPr>
              <a:t>the</a:t>
            </a:r>
            <a:r>
              <a:rPr sz="2400" spc="-45">
                <a:latin typeface="Arial"/>
                <a:cs typeface="Arial"/>
              </a:rPr>
              <a:t> </a:t>
            </a:r>
            <a:r>
              <a:rPr sz="2400" spc="-10">
                <a:latin typeface="Arial"/>
                <a:cs typeface="Arial"/>
              </a:rPr>
              <a:t>answers.</a:t>
            </a:r>
            <a:endParaRPr sz="2400">
              <a:latin typeface="Arial"/>
              <a:cs typeface="Arial"/>
            </a:endParaRPr>
          </a:p>
          <a:p>
            <a:pPr marR="626745" algn="ctr">
              <a:lnSpc>
                <a:spcPct val="100000"/>
              </a:lnSpc>
              <a:spcBef>
                <a:spcPts val="2455"/>
              </a:spcBef>
            </a:pPr>
            <a:r>
              <a:rPr sz="2000" spc="-50">
                <a:latin typeface="Arial"/>
                <a:cs typeface="Arial"/>
              </a:rPr>
              <a:t>Tell</a:t>
            </a:r>
            <a:r>
              <a:rPr sz="2000" spc="-3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‘em</a:t>
            </a:r>
            <a:r>
              <a:rPr sz="2000" spc="-2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what</a:t>
            </a:r>
            <a:r>
              <a:rPr sz="2000" spc="-4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you</a:t>
            </a:r>
            <a:r>
              <a:rPr sz="2000" spc="-3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are</a:t>
            </a:r>
            <a:r>
              <a:rPr sz="2000" spc="-3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going</a:t>
            </a:r>
            <a:r>
              <a:rPr sz="2000" spc="-4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to</a:t>
            </a:r>
            <a:r>
              <a:rPr sz="2000" spc="-4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tell</a:t>
            </a:r>
            <a:r>
              <a:rPr sz="2000" spc="-15">
                <a:latin typeface="Arial"/>
                <a:cs typeface="Arial"/>
              </a:rPr>
              <a:t> </a:t>
            </a:r>
            <a:r>
              <a:rPr sz="2000" spc="-20">
                <a:latin typeface="Arial"/>
                <a:cs typeface="Arial"/>
              </a:rPr>
              <a:t>‘em,</a:t>
            </a:r>
            <a:endParaRPr sz="2000">
              <a:latin typeface="Arial"/>
              <a:cs typeface="Arial"/>
            </a:endParaRPr>
          </a:p>
          <a:p>
            <a:pPr marL="202565" algn="ctr">
              <a:lnSpc>
                <a:spcPct val="100000"/>
              </a:lnSpc>
              <a:spcBef>
                <a:spcPts val="5"/>
              </a:spcBef>
            </a:pPr>
            <a:r>
              <a:rPr sz="2000">
                <a:latin typeface="Arial"/>
                <a:cs typeface="Arial"/>
              </a:rPr>
              <a:t>tell</a:t>
            </a:r>
            <a:r>
              <a:rPr sz="2000" spc="-2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‘em,</a:t>
            </a:r>
            <a:r>
              <a:rPr sz="2000" spc="-4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then</a:t>
            </a:r>
            <a:r>
              <a:rPr sz="2000" spc="-3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tell</a:t>
            </a:r>
            <a:r>
              <a:rPr sz="2000" spc="-3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‘em</a:t>
            </a:r>
            <a:r>
              <a:rPr sz="2000" spc="-3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what</a:t>
            </a:r>
            <a:r>
              <a:rPr sz="2000" spc="-35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you</a:t>
            </a:r>
            <a:r>
              <a:rPr sz="2000" spc="-40">
                <a:latin typeface="Arial"/>
                <a:cs typeface="Arial"/>
              </a:rPr>
              <a:t> </a:t>
            </a:r>
            <a:r>
              <a:rPr sz="2000">
                <a:latin typeface="Arial"/>
                <a:cs typeface="Arial"/>
              </a:rPr>
              <a:t>told</a:t>
            </a:r>
            <a:r>
              <a:rPr sz="2000" spc="-25">
                <a:latin typeface="Arial"/>
                <a:cs typeface="Arial"/>
              </a:rPr>
              <a:t> </a:t>
            </a:r>
            <a:r>
              <a:rPr sz="2000" spc="-10">
                <a:latin typeface="Arial"/>
                <a:cs typeface="Arial"/>
              </a:rPr>
              <a:t>them.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334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105"/>
              </a:spcBef>
            </a:pPr>
            <a:r>
              <a:rPr b="0">
                <a:latin typeface="Arial"/>
                <a:cs typeface="Arial"/>
              </a:rPr>
              <a:t>Types</a:t>
            </a:r>
            <a:r>
              <a:rPr b="0" spc="-95">
                <a:latin typeface="Arial"/>
                <a:cs typeface="Arial"/>
              </a:rPr>
              <a:t> </a:t>
            </a:r>
            <a:r>
              <a:rPr b="0">
                <a:latin typeface="Arial"/>
                <a:cs typeface="Arial"/>
              </a:rPr>
              <a:t>of</a:t>
            </a:r>
            <a:r>
              <a:rPr b="0" spc="-95">
                <a:latin typeface="Arial"/>
                <a:cs typeface="Arial"/>
              </a:rPr>
              <a:t> </a:t>
            </a:r>
            <a:r>
              <a:rPr b="0">
                <a:latin typeface="Arial"/>
                <a:cs typeface="Arial"/>
              </a:rPr>
              <a:t>Cool</a:t>
            </a:r>
            <a:r>
              <a:rPr b="0" spc="-95">
                <a:latin typeface="Arial"/>
                <a:cs typeface="Arial"/>
              </a:rPr>
              <a:t> </a:t>
            </a:r>
            <a:r>
              <a:rPr b="0" spc="-10">
                <a:latin typeface="Arial"/>
                <a:cs typeface="Arial"/>
              </a:rPr>
              <a:t>Roofs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310" y="2060193"/>
            <a:ext cx="4062095" cy="150241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95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 spc="-25">
                <a:solidFill>
                  <a:srgbClr val="3F3F3F"/>
                </a:solidFill>
                <a:latin typeface="Arial"/>
                <a:cs typeface="Arial"/>
              </a:rPr>
              <a:t>TPO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 spc="-25">
                <a:solidFill>
                  <a:srgbClr val="3F3F3F"/>
                </a:solidFill>
                <a:latin typeface="Arial"/>
                <a:cs typeface="Arial"/>
              </a:rPr>
              <a:t>PVC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Fabric</a:t>
            </a:r>
            <a:r>
              <a:rPr sz="24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Reinforced</a:t>
            </a:r>
            <a:r>
              <a:rPr sz="24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Coatings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10511" y="571500"/>
            <a:ext cx="7714487" cy="5714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0" y="905255"/>
            <a:ext cx="7848599" cy="50474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6991"/>
            <a:ext cx="4460875" cy="6541134"/>
            <a:chOff x="0" y="316991"/>
            <a:chExt cx="4460875" cy="65411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991" y="316991"/>
              <a:ext cx="4143756" cy="49789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380999"/>
              <a:ext cx="3965447" cy="4800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1950" y="361949"/>
              <a:ext cx="4003675" cy="4838700"/>
            </a:xfrm>
            <a:custGeom>
              <a:avLst/>
              <a:gdLst/>
              <a:ahLst/>
              <a:cxnLst/>
              <a:rect l="l" t="t" r="r" b="b"/>
              <a:pathLst>
                <a:path w="4003675" h="4838700">
                  <a:moveTo>
                    <a:pt x="0" y="4838700"/>
                  </a:moveTo>
                  <a:lnTo>
                    <a:pt x="4003548" y="4838700"/>
                  </a:lnTo>
                  <a:lnTo>
                    <a:pt x="4003548" y="0"/>
                  </a:lnTo>
                  <a:lnTo>
                    <a:pt x="0" y="0"/>
                  </a:lnTo>
                  <a:lnTo>
                    <a:pt x="0" y="48387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23408" y="551433"/>
            <a:ext cx="3850004" cy="1367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" marR="5080" indent="-33655">
              <a:lnSpc>
                <a:spcPct val="100000"/>
              </a:lnSpc>
              <a:spcBef>
                <a:spcPts val="105"/>
              </a:spcBef>
            </a:pPr>
            <a:r>
              <a:t>Same </a:t>
            </a:r>
            <a:r>
              <a:rPr spc="-10"/>
              <a:t>Process </a:t>
            </a:r>
            <a:r>
              <a:t>Better</a:t>
            </a:r>
            <a:r>
              <a:rPr spc="-25"/>
              <a:t> </a:t>
            </a:r>
            <a:r>
              <a:rPr spc="-10"/>
              <a:t>System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965191" y="2151888"/>
            <a:ext cx="5671185" cy="3602990"/>
            <a:chOff x="4965191" y="2151888"/>
            <a:chExt cx="5671185" cy="36029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5191" y="2151888"/>
              <a:ext cx="5670803" cy="3602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199" y="2215895"/>
              <a:ext cx="5492495" cy="342442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10149" y="2196844"/>
              <a:ext cx="5530850" cy="3462654"/>
            </a:xfrm>
            <a:custGeom>
              <a:avLst/>
              <a:gdLst/>
              <a:ahLst/>
              <a:cxnLst/>
              <a:rect l="l" t="t" r="r" b="b"/>
              <a:pathLst>
                <a:path w="5530850" h="3462654">
                  <a:moveTo>
                    <a:pt x="0" y="3462528"/>
                  </a:moveTo>
                  <a:lnTo>
                    <a:pt x="5530596" y="3462528"/>
                  </a:lnTo>
                  <a:lnTo>
                    <a:pt x="5530596" y="0"/>
                  </a:lnTo>
                  <a:lnTo>
                    <a:pt x="0" y="0"/>
                  </a:lnTo>
                  <a:lnTo>
                    <a:pt x="0" y="346252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415239"/>
            <a:ext cx="297815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/>
              <a:t>Installation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310" y="1550034"/>
            <a:ext cx="2415540" cy="2473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4965" algn="l"/>
              </a:tabLst>
            </a:pP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Quiet</a:t>
            </a:r>
            <a:endParaRPr sz="2400">
              <a:latin typeface="Arial"/>
              <a:cs typeface="Arial"/>
            </a:endParaRPr>
          </a:p>
          <a:p>
            <a:pPr marL="355600" marR="596900">
              <a:lnSpc>
                <a:spcPct val="100000"/>
              </a:lnSpc>
            </a:pP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application process.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24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tear</a:t>
            </a:r>
            <a:r>
              <a:rPr sz="24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offs.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1000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24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smells/toxic emissions.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98391" y="1171955"/>
            <a:ext cx="6573520" cy="5107305"/>
            <a:chOff x="3898391" y="1171955"/>
            <a:chExt cx="6573520" cy="51073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98391" y="1171955"/>
              <a:ext cx="6573011" cy="51069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62399" y="1235963"/>
              <a:ext cx="6394703" cy="49286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943349" y="1216913"/>
              <a:ext cx="6433185" cy="4966970"/>
            </a:xfrm>
            <a:custGeom>
              <a:avLst/>
              <a:gdLst/>
              <a:ahLst/>
              <a:cxnLst/>
              <a:rect l="l" t="t" r="r" b="b"/>
              <a:pathLst>
                <a:path w="6433184" h="4966970">
                  <a:moveTo>
                    <a:pt x="0" y="4966716"/>
                  </a:moveTo>
                  <a:lnTo>
                    <a:pt x="6432804" y="4966716"/>
                  </a:lnTo>
                  <a:lnTo>
                    <a:pt x="6432804" y="0"/>
                  </a:lnTo>
                  <a:lnTo>
                    <a:pt x="0" y="0"/>
                  </a:lnTo>
                  <a:lnTo>
                    <a:pt x="0" y="49667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CFDE2-DA21-44D8-B443-4834A264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Heat</a:t>
            </a:r>
          </a:p>
        </p:txBody>
      </p:sp>
      <p:pic>
        <p:nvPicPr>
          <p:cNvPr id="5" name="Content Placeholder 15">
            <a:extLst>
              <a:ext uri="{FF2B5EF4-FFF2-40B4-BE49-F238E27FC236}">
                <a16:creationId xmlns:a16="http://schemas.microsoft.com/office/drawing/2014/main" id="{39AC3A83-2114-49C8-BE94-5F9BCB5C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836" b="23241"/>
          <a:stretch/>
        </p:blipFill>
        <p:spPr>
          <a:xfrm>
            <a:off x="1364316" y="1603170"/>
            <a:ext cx="9071072" cy="48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0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160146"/>
            <a:ext cx="10766425" cy="505269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05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Varying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formula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010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TPO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formulations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can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vary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widely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from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manufacturer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to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35">
                <a:solidFill>
                  <a:srgbClr val="3F3F3F"/>
                </a:solidFill>
                <a:latin typeface="Calibri"/>
                <a:cs typeface="Calibri"/>
              </a:rPr>
              <a:t>manufacturer.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This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is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in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part</a:t>
            </a:r>
            <a:r>
              <a:rPr sz="2400" spc="-2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due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to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early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trial-and-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error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attempts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to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address</a:t>
            </a:r>
            <a:r>
              <a:rPr sz="2400" spc="-8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issues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with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cracking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and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other</a:t>
            </a:r>
            <a:r>
              <a:rPr sz="2400" spc="-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rooftop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degradation,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and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some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formulations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continue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to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evolve</a:t>
            </a:r>
            <a:r>
              <a:rPr sz="2400" spc="-6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to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this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day.</a:t>
            </a:r>
            <a:endParaRPr sz="2400">
              <a:latin typeface="Calibri"/>
              <a:cs typeface="Calibri"/>
            </a:endParaRPr>
          </a:p>
          <a:p>
            <a:pPr marL="355600" marR="133985" indent="-342900">
              <a:lnSpc>
                <a:spcPct val="100000"/>
              </a:lnSpc>
              <a:spcBef>
                <a:spcPts val="1000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This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could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be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an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issue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down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the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road</a:t>
            </a:r>
            <a:r>
              <a:rPr sz="2400" spc="-114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for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your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TPO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roof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40">
                <a:solidFill>
                  <a:srgbClr val="3F3F3F"/>
                </a:solidFill>
                <a:latin typeface="Calibri"/>
                <a:cs typeface="Calibri"/>
              </a:rPr>
              <a:t>if,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for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example,</a:t>
            </a:r>
            <a:r>
              <a:rPr sz="2400" spc="-114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it</a:t>
            </a:r>
            <a:r>
              <a:rPr sz="2400" spc="-114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requires</a:t>
            </a:r>
            <a:r>
              <a:rPr sz="2400" spc="-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patching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or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needs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to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accommodate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new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roof</a:t>
            </a:r>
            <a:r>
              <a:rPr sz="2400" spc="-8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penetration.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The</a:t>
            </a:r>
            <a:r>
              <a:rPr sz="2400" spc="-8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new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5">
                <a:solidFill>
                  <a:srgbClr val="3F3F3F"/>
                </a:solidFill>
                <a:latin typeface="Calibri"/>
                <a:cs typeface="Calibri"/>
              </a:rPr>
              <a:t>TPO</a:t>
            </a:r>
            <a:r>
              <a:rPr sz="2400" spc="-2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membrane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may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not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be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completely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compatible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with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the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old</a:t>
            </a:r>
            <a:r>
              <a:rPr sz="2400" spc="-8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–</a:t>
            </a:r>
            <a:r>
              <a:rPr sz="2400" spc="-3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even</a:t>
            </a:r>
            <a:r>
              <a:rPr sz="2400" spc="-7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if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from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the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same</a:t>
            </a:r>
            <a:r>
              <a:rPr sz="2400" spc="-2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manufacturer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–</a:t>
            </a:r>
            <a:r>
              <a:rPr sz="2400" spc="-25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and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may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not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weld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securely.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Not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ideal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in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prolonged</a:t>
            </a:r>
            <a:r>
              <a:rPr sz="2400" spc="-8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heat</a:t>
            </a:r>
            <a:endParaRPr sz="2400">
              <a:latin typeface="Calibri"/>
              <a:cs typeface="Calibri"/>
            </a:endParaRPr>
          </a:p>
          <a:p>
            <a:pPr marL="355600" marR="41910" indent="-342900">
              <a:lnSpc>
                <a:spcPct val="100000"/>
              </a:lnSpc>
              <a:spcBef>
                <a:spcPts val="1010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5600" algn="l"/>
              </a:tabLst>
            </a:pP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Although</a:t>
            </a:r>
            <a:r>
              <a:rPr sz="2400" spc="-13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highly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reflective,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multiple</a:t>
            </a:r>
            <a:r>
              <a:rPr sz="2400" spc="-114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independent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studies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in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recent</a:t>
            </a:r>
            <a:r>
              <a:rPr sz="2400" spc="-12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years</a:t>
            </a:r>
            <a:r>
              <a:rPr sz="2400" spc="-13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have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shown</a:t>
            </a:r>
            <a:r>
              <a:rPr sz="2400" spc="-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that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TPO</a:t>
            </a:r>
            <a:r>
              <a:rPr sz="24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membranes</a:t>
            </a:r>
            <a:r>
              <a:rPr sz="2400" spc="-10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do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not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perform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well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in</a:t>
            </a:r>
            <a:r>
              <a:rPr sz="2400" spc="-9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climates</a:t>
            </a:r>
            <a:r>
              <a:rPr sz="2400" spc="-11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>
                <a:solidFill>
                  <a:srgbClr val="3F3F3F"/>
                </a:solidFill>
                <a:latin typeface="Calibri"/>
                <a:cs typeface="Calibri"/>
              </a:rPr>
              <a:t>with</a:t>
            </a:r>
            <a:r>
              <a:rPr sz="2400" spc="-10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consistently</a:t>
            </a:r>
            <a:r>
              <a:rPr sz="2400" spc="-9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20">
                <a:solidFill>
                  <a:srgbClr val="3F3F3F"/>
                </a:solidFill>
                <a:latin typeface="Calibri"/>
                <a:cs typeface="Calibri"/>
              </a:rPr>
              <a:t>high</a:t>
            </a:r>
            <a:r>
              <a:rPr sz="2400" spc="-2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2400" spc="-10">
                <a:solidFill>
                  <a:srgbClr val="3F3F3F"/>
                </a:solidFill>
                <a:latin typeface="Calibri"/>
                <a:cs typeface="Calibri"/>
              </a:rPr>
              <a:t>temperatures.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3759" y="253949"/>
            <a:ext cx="299148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spc="-95">
                <a:solidFill>
                  <a:srgbClr val="3F3F3F"/>
                </a:solidFill>
                <a:latin typeface="Arial Black"/>
                <a:cs typeface="Arial Black"/>
              </a:rPr>
              <a:t>PVC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55">
                <a:solidFill>
                  <a:srgbClr val="3F3F3F"/>
                </a:solidFill>
                <a:latin typeface="Arial Black"/>
                <a:cs typeface="Arial Black"/>
              </a:rPr>
              <a:t>Roofing</a:t>
            </a:r>
            <a:r>
              <a:rPr sz="1500" spc="-8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80">
                <a:solidFill>
                  <a:srgbClr val="3F3F3F"/>
                </a:solidFill>
                <a:latin typeface="Arial Black"/>
                <a:cs typeface="Arial Black"/>
              </a:rPr>
              <a:t>Pros</a:t>
            </a:r>
            <a:r>
              <a:rPr sz="1500" spc="-5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3F3F3F"/>
                </a:solidFill>
                <a:latin typeface="Arial Black"/>
                <a:cs typeface="Arial Black"/>
              </a:rPr>
              <a:t>and</a:t>
            </a:r>
            <a:r>
              <a:rPr sz="1500" spc="-5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20">
                <a:solidFill>
                  <a:srgbClr val="3F3F3F"/>
                </a:solidFill>
                <a:latin typeface="Arial Black"/>
                <a:cs typeface="Arial Black"/>
              </a:rPr>
              <a:t>Cons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481710"/>
            <a:ext cx="9697085" cy="6477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45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spc="-80">
                <a:solidFill>
                  <a:srgbClr val="3F3F3F"/>
                </a:solidFill>
                <a:latin typeface="Arial Black"/>
                <a:cs typeface="Arial Black"/>
              </a:rPr>
              <a:t>Pro: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50">
                <a:solidFill>
                  <a:srgbClr val="3F3F3F"/>
                </a:solidFill>
                <a:latin typeface="Arial Black"/>
                <a:cs typeface="Arial Black"/>
              </a:rPr>
              <a:t>Strong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3F3F3F"/>
                </a:solidFill>
                <a:latin typeface="Arial Black"/>
                <a:cs typeface="Arial Black"/>
              </a:rPr>
              <a:t>and</a:t>
            </a:r>
            <a:r>
              <a:rPr sz="1500" spc="-2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3F3F3F"/>
                </a:solidFill>
                <a:latin typeface="Arial Black"/>
                <a:cs typeface="Arial Black"/>
              </a:rPr>
              <a:t>Long-</a:t>
            </a:r>
            <a:r>
              <a:rPr sz="1500" spc="-10">
                <a:solidFill>
                  <a:srgbClr val="3F3F3F"/>
                </a:solidFill>
                <a:latin typeface="Arial Black"/>
                <a:cs typeface="Arial Black"/>
              </a:rPr>
              <a:t>Lasting</a:t>
            </a:r>
            <a:endParaRPr sz="1500">
              <a:latin typeface="Arial Black"/>
              <a:cs typeface="Arial Black"/>
            </a:endParaRPr>
          </a:p>
          <a:p>
            <a:pPr marL="354965" indent="-342265">
              <a:lnSpc>
                <a:spcPct val="100000"/>
              </a:lnSpc>
              <a:spcBef>
                <a:spcPts val="650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Engineers</a:t>
            </a:r>
            <a:r>
              <a:rPr sz="1500" spc="-1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70">
                <a:solidFill>
                  <a:srgbClr val="525252"/>
                </a:solidFill>
                <a:latin typeface="Lucida Sans Unicode"/>
                <a:cs typeface="Lucida Sans Unicode"/>
              </a:rPr>
              <a:t>create</a:t>
            </a:r>
            <a:r>
              <a:rPr sz="1500" spc="-5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60">
                <a:solidFill>
                  <a:srgbClr val="525252"/>
                </a:solidFill>
                <a:latin typeface="Lucida Sans Unicode"/>
                <a:cs typeface="Lucida Sans Unicode"/>
              </a:rPr>
              <a:t>PVC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roofs</a:t>
            </a:r>
            <a:r>
              <a:rPr sz="1500" spc="-1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with</a:t>
            </a:r>
            <a:r>
              <a:rPr sz="1500" spc="-3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durability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in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mind.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This</a:t>
            </a:r>
            <a:r>
              <a:rPr sz="1500" spc="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strong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material’s</a:t>
            </a:r>
            <a:r>
              <a:rPr sz="1500" spc="-4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80">
                <a:solidFill>
                  <a:srgbClr val="525252"/>
                </a:solidFill>
                <a:latin typeface="Lucida Sans Unicode"/>
                <a:cs typeface="Lucida Sans Unicode"/>
              </a:rPr>
              <a:t>membrane</a:t>
            </a:r>
            <a:r>
              <a:rPr sz="1500" spc="-4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boasts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180">
                <a:solidFill>
                  <a:srgbClr val="525252"/>
                </a:solidFill>
                <a:latin typeface="Lucida Sans Unicode"/>
                <a:cs typeface="Lucida Sans Unicode"/>
              </a:rPr>
              <a:t>a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long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0" y="977011"/>
            <a:ext cx="5515610" cy="126492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735"/>
              </a:spcBef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service</a:t>
            </a:r>
            <a:r>
              <a:rPr sz="1500" spc="28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10">
                <a:solidFill>
                  <a:srgbClr val="525252"/>
                </a:solidFill>
                <a:latin typeface="Lucida Sans Unicode"/>
                <a:cs typeface="Lucida Sans Unicode"/>
              </a:rPr>
              <a:t>life.,</a:t>
            </a:r>
            <a:endParaRPr sz="1500">
              <a:latin typeface="Lucida Sans Unicode"/>
              <a:cs typeface="Lucida Sans Unicode"/>
            </a:endParaRPr>
          </a:p>
          <a:p>
            <a:pPr marL="354965" indent="-342265">
              <a:lnSpc>
                <a:spcPct val="100000"/>
              </a:lnSpc>
              <a:spcBef>
                <a:spcPts val="635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spc="-40">
                <a:solidFill>
                  <a:srgbClr val="3F3F3F"/>
                </a:solidFill>
                <a:latin typeface="Arial Black"/>
                <a:cs typeface="Arial Black"/>
              </a:rPr>
              <a:t>Con: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65">
                <a:solidFill>
                  <a:srgbClr val="3F3F3F"/>
                </a:solidFill>
                <a:latin typeface="Arial Black"/>
                <a:cs typeface="Arial Black"/>
              </a:rPr>
              <a:t>Requires</a:t>
            </a:r>
            <a:r>
              <a:rPr sz="1500" spc="-7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35">
                <a:solidFill>
                  <a:srgbClr val="3F3F3F"/>
                </a:solidFill>
                <a:latin typeface="Arial Black"/>
                <a:cs typeface="Arial Black"/>
              </a:rPr>
              <a:t>Complete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45">
                <a:solidFill>
                  <a:srgbClr val="3F3F3F"/>
                </a:solidFill>
                <a:latin typeface="Arial Black"/>
                <a:cs typeface="Arial Black"/>
              </a:rPr>
              <a:t>Removal</a:t>
            </a:r>
            <a:r>
              <a:rPr sz="1500" spc="-5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60">
                <a:solidFill>
                  <a:srgbClr val="3F3F3F"/>
                </a:solidFill>
                <a:latin typeface="Arial Black"/>
                <a:cs typeface="Arial Black"/>
              </a:rPr>
              <a:t>of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45">
                <a:solidFill>
                  <a:srgbClr val="3F3F3F"/>
                </a:solidFill>
                <a:latin typeface="Arial Black"/>
                <a:cs typeface="Arial Black"/>
              </a:rPr>
              <a:t>Old</a:t>
            </a:r>
            <a:r>
              <a:rPr sz="1500" spc="-5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20">
                <a:solidFill>
                  <a:srgbClr val="3F3F3F"/>
                </a:solidFill>
                <a:latin typeface="Arial Black"/>
                <a:cs typeface="Arial Black"/>
              </a:rPr>
              <a:t>Roof</a:t>
            </a:r>
            <a:endParaRPr sz="1500">
              <a:latin typeface="Arial Black"/>
              <a:cs typeface="Arial Black"/>
            </a:endParaRPr>
          </a:p>
          <a:p>
            <a:pPr marL="354965" indent="-342265">
              <a:lnSpc>
                <a:spcPct val="100000"/>
              </a:lnSpc>
              <a:spcBef>
                <a:spcPts val="640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Contractor</a:t>
            </a:r>
            <a:r>
              <a:rPr sz="1500" spc="12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might</a:t>
            </a:r>
            <a:r>
              <a:rPr sz="1500" spc="13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65">
                <a:solidFill>
                  <a:srgbClr val="525252"/>
                </a:solidFill>
                <a:latin typeface="Lucida Sans Unicode"/>
                <a:cs typeface="Lucida Sans Unicode"/>
              </a:rPr>
              <a:t>need</a:t>
            </a:r>
            <a:r>
              <a:rPr sz="1500" spc="9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12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entirely</a:t>
            </a:r>
            <a:r>
              <a:rPr sz="1500" spc="11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55">
                <a:solidFill>
                  <a:srgbClr val="525252"/>
                </a:solidFill>
                <a:latin typeface="Lucida Sans Unicode"/>
                <a:cs typeface="Lucida Sans Unicode"/>
              </a:rPr>
              <a:t>remove</a:t>
            </a:r>
            <a:r>
              <a:rPr sz="1500" spc="114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the</a:t>
            </a:r>
            <a:r>
              <a:rPr sz="1500" spc="10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old</a:t>
            </a:r>
            <a:r>
              <a:rPr sz="1500" spc="13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10">
                <a:solidFill>
                  <a:srgbClr val="525252"/>
                </a:solidFill>
                <a:latin typeface="Lucida Sans Unicode"/>
                <a:cs typeface="Lucida Sans Unicode"/>
              </a:rPr>
              <a:t>roof.</a:t>
            </a:r>
            <a:endParaRPr sz="1500">
              <a:latin typeface="Lucida Sans Unicode"/>
              <a:cs typeface="Lucida Sans Unicode"/>
            </a:endParaRPr>
          </a:p>
          <a:p>
            <a:pPr marL="354965" indent="-342265">
              <a:lnSpc>
                <a:spcPct val="100000"/>
              </a:lnSpc>
              <a:spcBef>
                <a:spcPts val="645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With</a:t>
            </a:r>
            <a:r>
              <a:rPr sz="1500" spc="5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this</a:t>
            </a:r>
            <a:r>
              <a:rPr sz="1500" spc="6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extra</a:t>
            </a:r>
            <a:r>
              <a:rPr sz="1500" spc="3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work</a:t>
            </a:r>
            <a:r>
              <a:rPr sz="1500" spc="4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80">
                <a:solidFill>
                  <a:srgbClr val="525252"/>
                </a:solidFill>
                <a:latin typeface="Lucida Sans Unicode"/>
                <a:cs typeface="Lucida Sans Unicode"/>
              </a:rPr>
              <a:t>comes</a:t>
            </a:r>
            <a:r>
              <a:rPr sz="1500" spc="4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extra</a:t>
            </a:r>
            <a:r>
              <a:rPr sz="1500" spc="3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labor</a:t>
            </a:r>
            <a:r>
              <a:rPr sz="1500" spc="3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10">
                <a:solidFill>
                  <a:srgbClr val="525252"/>
                </a:solidFill>
                <a:latin typeface="Lucida Sans Unicode"/>
                <a:cs typeface="Lucida Sans Unicode"/>
              </a:rPr>
              <a:t>expenses.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2523744"/>
            <a:ext cx="9606280" cy="64833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50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spc="-80">
                <a:solidFill>
                  <a:srgbClr val="3F3F3F"/>
                </a:solidFill>
                <a:latin typeface="Arial Black"/>
                <a:cs typeface="Arial Black"/>
              </a:rPr>
              <a:t>Pro:</a:t>
            </a:r>
            <a:r>
              <a:rPr sz="1500" spc="-5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70">
                <a:solidFill>
                  <a:srgbClr val="3F3F3F"/>
                </a:solidFill>
                <a:latin typeface="Arial Black"/>
                <a:cs typeface="Arial Black"/>
              </a:rPr>
              <a:t>Resistant</a:t>
            </a:r>
            <a:r>
              <a:rPr sz="1500" spc="-6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55">
                <a:solidFill>
                  <a:srgbClr val="3F3F3F"/>
                </a:solidFill>
                <a:latin typeface="Arial Black"/>
                <a:cs typeface="Arial Black"/>
              </a:rPr>
              <a:t>to</a:t>
            </a:r>
            <a:r>
              <a:rPr sz="1500" spc="-3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40">
                <a:solidFill>
                  <a:srgbClr val="3F3F3F"/>
                </a:solidFill>
                <a:latin typeface="Arial Black"/>
                <a:cs typeface="Arial Black"/>
              </a:rPr>
              <a:t>Chemicals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3F3F3F"/>
                </a:solidFill>
                <a:latin typeface="Arial Black"/>
                <a:cs typeface="Arial Black"/>
              </a:rPr>
              <a:t>and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55">
                <a:solidFill>
                  <a:srgbClr val="3F3F3F"/>
                </a:solidFill>
                <a:latin typeface="Arial Black"/>
                <a:cs typeface="Arial Black"/>
              </a:rPr>
              <a:t>Other</a:t>
            </a:r>
            <a:r>
              <a:rPr sz="1500" spc="-2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10">
                <a:solidFill>
                  <a:srgbClr val="3F3F3F"/>
                </a:solidFill>
                <a:latin typeface="Arial Black"/>
                <a:cs typeface="Arial Black"/>
              </a:rPr>
              <a:t>Hazards</a:t>
            </a:r>
            <a:endParaRPr sz="1500">
              <a:latin typeface="Arial Black"/>
              <a:cs typeface="Arial Black"/>
            </a:endParaRPr>
          </a:p>
          <a:p>
            <a:pPr marL="354965" indent="-342265">
              <a:lnSpc>
                <a:spcPct val="100000"/>
              </a:lnSpc>
              <a:spcBef>
                <a:spcPts val="650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This</a:t>
            </a:r>
            <a:r>
              <a:rPr sz="1500" spc="11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50">
                <a:solidFill>
                  <a:srgbClr val="525252"/>
                </a:solidFill>
                <a:latin typeface="Lucida Sans Unicode"/>
                <a:cs typeface="Lucida Sans Unicode"/>
              </a:rPr>
              <a:t>material</a:t>
            </a:r>
            <a:r>
              <a:rPr sz="1500" spc="9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120">
                <a:solidFill>
                  <a:srgbClr val="525252"/>
                </a:solidFill>
                <a:latin typeface="Lucida Sans Unicode"/>
                <a:cs typeface="Lucida Sans Unicode"/>
              </a:rPr>
              <a:t>can</a:t>
            </a:r>
            <a:r>
              <a:rPr sz="1500" spc="10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withstand</a:t>
            </a:r>
            <a:r>
              <a:rPr sz="1500" spc="9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frequent</a:t>
            </a:r>
            <a:r>
              <a:rPr sz="1500" spc="6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exposure</a:t>
            </a:r>
            <a:r>
              <a:rPr sz="1500" spc="9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10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70">
                <a:solidFill>
                  <a:srgbClr val="525252"/>
                </a:solidFill>
                <a:latin typeface="Lucida Sans Unicode"/>
                <a:cs typeface="Lucida Sans Unicode"/>
              </a:rPr>
              <a:t>chemical</a:t>
            </a:r>
            <a:r>
              <a:rPr sz="1500" spc="11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55">
                <a:solidFill>
                  <a:srgbClr val="525252"/>
                </a:solidFill>
                <a:latin typeface="Lucida Sans Unicode"/>
                <a:cs typeface="Lucida Sans Unicode"/>
              </a:rPr>
              <a:t>compounds</a:t>
            </a:r>
            <a:r>
              <a:rPr sz="1500" spc="9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without</a:t>
            </a:r>
            <a:r>
              <a:rPr sz="1500" spc="11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wearing</a:t>
            </a:r>
            <a:r>
              <a:rPr sz="1500" spc="8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down.</a:t>
            </a:r>
            <a:r>
              <a:rPr sz="1500" spc="8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25">
                <a:solidFill>
                  <a:srgbClr val="525252"/>
                </a:solidFill>
                <a:latin typeface="Lucida Sans Unicode"/>
                <a:cs typeface="Lucida Sans Unicode"/>
              </a:rPr>
              <a:t>In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2640" y="3100578"/>
            <a:ext cx="908177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fact,</a:t>
            </a:r>
            <a:r>
              <a:rPr sz="1500" spc="-1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PVC’s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strong</a:t>
            </a:r>
            <a:r>
              <a:rPr sz="1500" spc="2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80">
                <a:solidFill>
                  <a:srgbClr val="525252"/>
                </a:solidFill>
                <a:latin typeface="Lucida Sans Unicode"/>
                <a:cs typeface="Lucida Sans Unicode"/>
              </a:rPr>
              <a:t>membrane</a:t>
            </a:r>
            <a:r>
              <a:rPr sz="1500" spc="-2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120">
                <a:solidFill>
                  <a:srgbClr val="525252"/>
                </a:solidFill>
                <a:latin typeface="Lucida Sans Unicode"/>
                <a:cs typeface="Lucida Sans Unicode"/>
              </a:rPr>
              <a:t>can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also</a:t>
            </a:r>
            <a:r>
              <a:rPr sz="1500" spc="1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withstand</a:t>
            </a:r>
            <a:r>
              <a:rPr sz="1500" spc="-1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exposure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70">
                <a:solidFill>
                  <a:srgbClr val="525252"/>
                </a:solidFill>
                <a:latin typeface="Lucida Sans Unicode"/>
                <a:cs typeface="Lucida Sans Unicode"/>
              </a:rPr>
              <a:t>animal</a:t>
            </a:r>
            <a:r>
              <a:rPr sz="1500" spc="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fat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from</a:t>
            </a:r>
            <a:r>
              <a:rPr sz="1500" spc="1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65">
                <a:solidFill>
                  <a:srgbClr val="525252"/>
                </a:solidFill>
                <a:latin typeface="Lucida Sans Unicode"/>
                <a:cs typeface="Lucida Sans Unicode"/>
              </a:rPr>
              <a:t>grease</a:t>
            </a:r>
            <a:r>
              <a:rPr sz="1500" spc="-2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vents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65">
                <a:solidFill>
                  <a:srgbClr val="525252"/>
                </a:solidFill>
                <a:latin typeface="Lucida Sans Unicode"/>
                <a:cs typeface="Lucida Sans Unicode"/>
              </a:rPr>
              <a:t>and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9740" y="3202686"/>
            <a:ext cx="9481820" cy="953769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735"/>
              </a:spcBef>
            </a:pPr>
            <a:r>
              <a:rPr sz="1500" spc="65">
                <a:solidFill>
                  <a:srgbClr val="525252"/>
                </a:solidFill>
                <a:latin typeface="Lucida Sans Unicode"/>
                <a:cs typeface="Lucida Sans Unicode"/>
              </a:rPr>
              <a:t>even</a:t>
            </a:r>
            <a:r>
              <a:rPr sz="150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fire</a:t>
            </a:r>
            <a:endParaRPr sz="1500">
              <a:latin typeface="Lucida Sans Unicode"/>
              <a:cs typeface="Lucida Sans Unicode"/>
            </a:endParaRPr>
          </a:p>
          <a:p>
            <a:pPr marL="354965" indent="-342265">
              <a:lnSpc>
                <a:spcPct val="100000"/>
              </a:lnSpc>
              <a:spcBef>
                <a:spcPts val="635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spc="-40">
                <a:solidFill>
                  <a:srgbClr val="3F3F3F"/>
                </a:solidFill>
                <a:latin typeface="Arial Black"/>
                <a:cs typeface="Arial Black"/>
              </a:rPr>
              <a:t>Con:</a:t>
            </a:r>
            <a:r>
              <a:rPr sz="1500" spc="-4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55">
                <a:solidFill>
                  <a:srgbClr val="3F3F3F"/>
                </a:solidFill>
                <a:latin typeface="Arial Black"/>
                <a:cs typeface="Arial Black"/>
              </a:rPr>
              <a:t>Problems</a:t>
            </a:r>
            <a:r>
              <a:rPr sz="1500" spc="-6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65">
                <a:solidFill>
                  <a:srgbClr val="3F3F3F"/>
                </a:solidFill>
                <a:latin typeface="Arial Black"/>
                <a:cs typeface="Arial Black"/>
              </a:rPr>
              <a:t>Occur</a:t>
            </a:r>
            <a:r>
              <a:rPr sz="1500" spc="-2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70">
                <a:solidFill>
                  <a:srgbClr val="3F3F3F"/>
                </a:solidFill>
                <a:latin typeface="Arial Black"/>
                <a:cs typeface="Arial Black"/>
              </a:rPr>
              <a:t>with</a:t>
            </a:r>
            <a:r>
              <a:rPr sz="1500" spc="-3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45">
                <a:solidFill>
                  <a:srgbClr val="3F3F3F"/>
                </a:solidFill>
                <a:latin typeface="Arial Black"/>
                <a:cs typeface="Arial Black"/>
              </a:rPr>
              <a:t>Age</a:t>
            </a:r>
            <a:r>
              <a:rPr sz="1500" spc="-40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>
                <a:solidFill>
                  <a:srgbClr val="3F3F3F"/>
                </a:solidFill>
                <a:latin typeface="Arial Black"/>
                <a:cs typeface="Arial Black"/>
              </a:rPr>
              <a:t>and</a:t>
            </a:r>
            <a:r>
              <a:rPr sz="1500" spc="-45">
                <a:solidFill>
                  <a:srgbClr val="3F3F3F"/>
                </a:solidFill>
                <a:latin typeface="Times New Roman"/>
                <a:cs typeface="Times New Roman"/>
              </a:rPr>
              <a:t> </a:t>
            </a:r>
            <a:r>
              <a:rPr sz="1500" spc="-10">
                <a:solidFill>
                  <a:srgbClr val="3F3F3F"/>
                </a:solidFill>
                <a:latin typeface="Arial Black"/>
                <a:cs typeface="Arial Black"/>
              </a:rPr>
              <a:t>Climate</a:t>
            </a:r>
            <a:endParaRPr sz="1500">
              <a:latin typeface="Arial Black"/>
              <a:cs typeface="Arial Black"/>
            </a:endParaRPr>
          </a:p>
          <a:p>
            <a:pPr marL="354965" indent="-342265">
              <a:lnSpc>
                <a:spcPct val="100000"/>
              </a:lnSpc>
              <a:spcBef>
                <a:spcPts val="635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Although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60">
                <a:solidFill>
                  <a:srgbClr val="525252"/>
                </a:solidFill>
                <a:latin typeface="Lucida Sans Unicode"/>
                <a:cs typeface="Lucida Sans Unicode"/>
              </a:rPr>
              <a:t>PVC</a:t>
            </a:r>
            <a:r>
              <a:rPr sz="1500" spc="-4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roofs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114">
                <a:solidFill>
                  <a:srgbClr val="525252"/>
                </a:solidFill>
                <a:latin typeface="Lucida Sans Unicode"/>
                <a:cs typeface="Lucida Sans Unicode"/>
              </a:rPr>
              <a:t>can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last</a:t>
            </a:r>
            <a:r>
              <a:rPr sz="1500" spc="-3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up</a:t>
            </a:r>
            <a:r>
              <a:rPr sz="1500" spc="-4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55">
                <a:solidFill>
                  <a:srgbClr val="525252"/>
                </a:solidFill>
                <a:latin typeface="Lucida Sans Unicode"/>
                <a:cs typeface="Lucida Sans Unicode"/>
              </a:rPr>
              <a:t>20</a:t>
            </a:r>
            <a:r>
              <a:rPr sz="1500" spc="-5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years,</a:t>
            </a:r>
            <a:r>
              <a:rPr sz="1500" spc="-5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30">
                <a:solidFill>
                  <a:srgbClr val="525252"/>
                </a:solidFill>
                <a:latin typeface="Lucida Sans Unicode"/>
                <a:cs typeface="Lucida Sans Unicode"/>
              </a:rPr>
              <a:t>you’ll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65">
                <a:solidFill>
                  <a:srgbClr val="525252"/>
                </a:solidFill>
                <a:latin typeface="Lucida Sans Unicode"/>
                <a:cs typeface="Lucida Sans Unicode"/>
              </a:rPr>
              <a:t>need</a:t>
            </a:r>
            <a:r>
              <a:rPr sz="1500" spc="-6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-4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80">
                <a:solidFill>
                  <a:srgbClr val="525252"/>
                </a:solidFill>
                <a:latin typeface="Lucida Sans Unicode"/>
                <a:cs typeface="Lucida Sans Unicode"/>
              </a:rPr>
              <a:t>account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30">
                <a:solidFill>
                  <a:srgbClr val="525252"/>
                </a:solidFill>
                <a:latin typeface="Lucida Sans Unicode"/>
                <a:cs typeface="Lucida Sans Unicode"/>
              </a:rPr>
              <a:t>for</a:t>
            </a:r>
            <a:r>
              <a:rPr sz="1500" spc="-4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extra</a:t>
            </a:r>
            <a:r>
              <a:rPr sz="1500" spc="-6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repairs</a:t>
            </a:r>
            <a:r>
              <a:rPr sz="1500" spc="-6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75">
                <a:solidFill>
                  <a:srgbClr val="525252"/>
                </a:solidFill>
                <a:latin typeface="Lucida Sans Unicode"/>
                <a:cs typeface="Lucida Sans Unicode"/>
              </a:rPr>
              <a:t>once</a:t>
            </a:r>
            <a:r>
              <a:rPr sz="1500" spc="-3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the</a:t>
            </a:r>
            <a:r>
              <a:rPr sz="1500" spc="-5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roof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4003037"/>
            <a:ext cx="9573895" cy="64770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745"/>
              </a:spcBef>
            </a:pPr>
            <a:r>
              <a:rPr sz="1500" spc="65">
                <a:solidFill>
                  <a:srgbClr val="525252"/>
                </a:solidFill>
                <a:latin typeface="Lucida Sans Unicode"/>
                <a:cs typeface="Lucida Sans Unicode"/>
              </a:rPr>
              <a:t>reaches</a:t>
            </a:r>
            <a:r>
              <a:rPr sz="1500" spc="2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254">
                <a:solidFill>
                  <a:srgbClr val="525252"/>
                </a:solidFill>
                <a:latin typeface="Lucida Sans Unicode"/>
                <a:cs typeface="Lucida Sans Unicode"/>
              </a:rPr>
              <a:t>10</a:t>
            </a:r>
            <a:r>
              <a:rPr sz="1500" spc="3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55">
                <a:solidFill>
                  <a:srgbClr val="525252"/>
                </a:solidFill>
                <a:latin typeface="Lucida Sans Unicode"/>
                <a:cs typeface="Lucida Sans Unicode"/>
              </a:rPr>
              <a:t>years</a:t>
            </a:r>
            <a:r>
              <a:rPr sz="1500" spc="45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old.</a:t>
            </a:r>
            <a:endParaRPr sz="1500">
              <a:latin typeface="Lucida Sans Unicode"/>
              <a:cs typeface="Lucida Sans Unicode"/>
            </a:endParaRPr>
          </a:p>
          <a:p>
            <a:pPr marL="354965" indent="-342265">
              <a:lnSpc>
                <a:spcPct val="100000"/>
              </a:lnSpc>
              <a:spcBef>
                <a:spcPts val="650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Unfortunately,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older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60">
                <a:solidFill>
                  <a:srgbClr val="525252"/>
                </a:solidFill>
                <a:latin typeface="Lucida Sans Unicode"/>
                <a:cs typeface="Lucida Sans Unicode"/>
              </a:rPr>
              <a:t>PVC</a:t>
            </a:r>
            <a:r>
              <a:rPr sz="1500" spc="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10">
                <a:solidFill>
                  <a:srgbClr val="525252"/>
                </a:solidFill>
                <a:latin typeface="Lucida Sans Unicode"/>
                <a:cs typeface="Lucida Sans Unicode"/>
              </a:rPr>
              <a:t>is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 tricky</a:t>
            </a:r>
            <a:r>
              <a:rPr sz="1500" spc="1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10">
                <a:solidFill>
                  <a:srgbClr val="525252"/>
                </a:solidFill>
                <a:latin typeface="Lucida Sans Unicode"/>
                <a:cs typeface="Lucida Sans Unicode"/>
              </a:rPr>
              <a:t>repair.</a:t>
            </a:r>
            <a:r>
              <a:rPr sz="1500" spc="-4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The</a:t>
            </a:r>
            <a:r>
              <a:rPr sz="1500" spc="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hot air</a:t>
            </a:r>
            <a:r>
              <a:rPr sz="1500" spc="-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welds</a:t>
            </a:r>
            <a:r>
              <a:rPr sz="1500" spc="-2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required</a:t>
            </a:r>
            <a:r>
              <a:rPr sz="1500" spc="-50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20">
                <a:solidFill>
                  <a:srgbClr val="525252"/>
                </a:solidFill>
                <a:latin typeface="Lucida Sans Unicode"/>
                <a:cs typeface="Lucida Sans Unicode"/>
              </a:rPr>
              <a:t>for</a:t>
            </a:r>
            <a:r>
              <a:rPr sz="1500">
                <a:solidFill>
                  <a:srgbClr val="525252"/>
                </a:solidFill>
                <a:latin typeface="Lucida Sans Unicode"/>
                <a:cs typeface="Lucida Sans Unicode"/>
              </a:rPr>
              <a:t> application/repairs</a:t>
            </a:r>
            <a:r>
              <a:rPr sz="1500" spc="-45">
                <a:solidFill>
                  <a:srgbClr val="525252"/>
                </a:solidFill>
                <a:latin typeface="Lucida Sans Unicode"/>
                <a:cs typeface="Lucida Sans Unicode"/>
              </a:rPr>
              <a:t> </a:t>
            </a:r>
            <a:r>
              <a:rPr sz="1500" spc="-10">
                <a:solidFill>
                  <a:srgbClr val="525252"/>
                </a:solidFill>
                <a:latin typeface="Lucida Sans Unicode"/>
                <a:cs typeface="Lucida Sans Unicode"/>
              </a:rPr>
              <a:t>don’t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740" y="4498340"/>
            <a:ext cx="9283700" cy="632866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735"/>
              </a:spcBef>
            </a:pP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perform</a:t>
            </a:r>
            <a:r>
              <a:rPr sz="1500" spc="4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525252"/>
                </a:solidFill>
                <a:latin typeface="Lucida Sans Unicode"/>
                <a:cs typeface="Lucida Sans Unicode"/>
              </a:rPr>
              <a:t>as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well</a:t>
            </a:r>
            <a:r>
              <a:rPr sz="1500" spc="4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on</a:t>
            </a:r>
            <a:r>
              <a:rPr sz="1500" spc="7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older</a:t>
            </a:r>
            <a:r>
              <a:rPr sz="1500" spc="5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roofs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525252"/>
                </a:solidFill>
                <a:latin typeface="Lucida Sans Unicode"/>
                <a:cs typeface="Lucida Sans Unicode"/>
              </a:rPr>
              <a:t>and</a:t>
            </a:r>
            <a:r>
              <a:rPr sz="1500" spc="5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the</a:t>
            </a:r>
            <a:r>
              <a:rPr sz="1500" spc="5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525252"/>
                </a:solidFill>
                <a:latin typeface="Lucida Sans Unicode"/>
                <a:cs typeface="Lucida Sans Unicode"/>
              </a:rPr>
              <a:t>new</a:t>
            </a:r>
            <a:r>
              <a:rPr sz="1500" spc="5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525252"/>
                </a:solidFill>
                <a:latin typeface="Lucida Sans Unicode"/>
                <a:cs typeface="Lucida Sans Unicode"/>
              </a:rPr>
              <a:t>sealants</a:t>
            </a:r>
            <a:r>
              <a:rPr sz="1500" spc="5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tend</a:t>
            </a:r>
            <a:r>
              <a:rPr sz="1500" spc="5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to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70" dirty="0">
                <a:solidFill>
                  <a:srgbClr val="525252"/>
                </a:solidFill>
                <a:latin typeface="Lucida Sans Unicode"/>
                <a:cs typeface="Lucida Sans Unicode"/>
              </a:rPr>
              <a:t>wear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120" dirty="0">
                <a:solidFill>
                  <a:srgbClr val="525252"/>
                </a:solidFill>
                <a:latin typeface="Lucida Sans Unicode"/>
                <a:cs typeface="Lucida Sans Unicode"/>
              </a:rPr>
              <a:t>away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80" dirty="0">
                <a:solidFill>
                  <a:srgbClr val="525252"/>
                </a:solidFill>
                <a:latin typeface="Lucida Sans Unicode"/>
                <a:cs typeface="Lucida Sans Unicode"/>
              </a:rPr>
              <a:t>much</a:t>
            </a:r>
            <a:r>
              <a:rPr sz="1500" spc="7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525252"/>
                </a:solidFill>
                <a:latin typeface="Lucida Sans Unicode"/>
                <a:cs typeface="Lucida Sans Unicode"/>
              </a:rPr>
              <a:t>faster.</a:t>
            </a:r>
            <a:endParaRPr sz="1500" dirty="0">
              <a:latin typeface="Lucida Sans Unicode"/>
              <a:cs typeface="Lucida Sans Unicode"/>
            </a:endParaRPr>
          </a:p>
          <a:p>
            <a:pPr marL="354965" indent="-342265">
              <a:lnSpc>
                <a:spcPct val="100000"/>
              </a:lnSpc>
              <a:spcBef>
                <a:spcPts val="635"/>
              </a:spcBef>
              <a:buClr>
                <a:srgbClr val="1CACE4"/>
              </a:buClr>
              <a:buSzPct val="80000"/>
              <a:buFont typeface="Wingdings 3"/>
              <a:buChar char=""/>
              <a:tabLst>
                <a:tab pos="354965" algn="l"/>
              </a:tabLst>
            </a:pP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You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should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prohibit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foot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traffic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on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your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525252"/>
                </a:solidFill>
                <a:latin typeface="Lucida Sans Unicode"/>
                <a:cs typeface="Lucida Sans Unicode"/>
              </a:rPr>
              <a:t>PVC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roof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55" dirty="0">
                <a:solidFill>
                  <a:srgbClr val="525252"/>
                </a:solidFill>
                <a:latin typeface="Lucida Sans Unicode"/>
                <a:cs typeface="Lucida Sans Unicode"/>
              </a:rPr>
              <a:t>when</a:t>
            </a:r>
            <a:r>
              <a:rPr sz="1500" spc="3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the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45" dirty="0">
                <a:solidFill>
                  <a:srgbClr val="525252"/>
                </a:solidFill>
                <a:latin typeface="Lucida Sans Unicode"/>
                <a:cs typeface="Lucida Sans Unicode"/>
              </a:rPr>
              <a:t>temperature</a:t>
            </a:r>
            <a:r>
              <a:rPr sz="150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falls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below</a:t>
            </a:r>
            <a:r>
              <a:rPr sz="1500" spc="3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50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525252"/>
                </a:solidFill>
                <a:latin typeface="Lucida Sans Unicode"/>
                <a:cs typeface="Lucida Sans Unicode"/>
              </a:rPr>
              <a:t>degrees</a:t>
            </a:r>
            <a:endParaRPr lang="en-US" sz="1500" spc="-10" dirty="0">
              <a:solidFill>
                <a:srgbClr val="525252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895" y="5188986"/>
            <a:ext cx="9130665" cy="4196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54545"/>
              </a:lnSpc>
              <a:spcBef>
                <a:spcPts val="100"/>
              </a:spcBef>
            </a:pPr>
            <a:r>
              <a:rPr sz="1500" spc="50" dirty="0">
                <a:solidFill>
                  <a:srgbClr val="525252"/>
                </a:solidFill>
                <a:latin typeface="Lucida Sans Unicode"/>
                <a:cs typeface="Lucida Sans Unicode"/>
              </a:rPr>
              <a:t>Schedule</a:t>
            </a:r>
            <a:r>
              <a:rPr sz="1500" spc="2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all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your</a:t>
            </a:r>
            <a:r>
              <a:rPr sz="1500" spc="5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75" dirty="0">
                <a:solidFill>
                  <a:srgbClr val="525252"/>
                </a:solidFill>
                <a:latin typeface="Lucida Sans Unicode"/>
                <a:cs typeface="Lucida Sans Unicode"/>
              </a:rPr>
              <a:t>maintenance</a:t>
            </a:r>
            <a:r>
              <a:rPr sz="1500" spc="3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90" dirty="0">
                <a:solidFill>
                  <a:srgbClr val="525252"/>
                </a:solidFill>
                <a:latin typeface="Lucida Sans Unicode"/>
                <a:cs typeface="Lucida Sans Unicode"/>
              </a:rPr>
              <a:t>and</a:t>
            </a:r>
            <a:r>
              <a:rPr sz="1500" spc="5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repairs</a:t>
            </a:r>
            <a:r>
              <a:rPr sz="1500" spc="1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on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180" dirty="0">
                <a:solidFill>
                  <a:srgbClr val="525252"/>
                </a:solidFill>
                <a:latin typeface="Lucida Sans Unicode"/>
                <a:cs typeface="Lucida Sans Unicode"/>
              </a:rPr>
              <a:t>a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60" dirty="0">
                <a:solidFill>
                  <a:srgbClr val="525252"/>
                </a:solidFill>
                <a:latin typeface="Lucida Sans Unicode"/>
                <a:cs typeface="Lucida Sans Unicode"/>
              </a:rPr>
              <a:t>warmer</a:t>
            </a:r>
            <a:r>
              <a:rPr sz="1500" spc="2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525252"/>
                </a:solidFill>
                <a:latin typeface="Lucida Sans Unicode"/>
                <a:cs typeface="Lucida Sans Unicode"/>
              </a:rPr>
              <a:t>day</a:t>
            </a:r>
            <a:r>
              <a:rPr sz="1500" spc="5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in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the</a:t>
            </a:r>
            <a:r>
              <a:rPr sz="1500" spc="10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10" dirty="0">
                <a:solidFill>
                  <a:srgbClr val="525252"/>
                </a:solidFill>
                <a:latin typeface="Lucida Sans Unicode"/>
                <a:cs typeface="Lucida Sans Unicode"/>
              </a:rPr>
              <a:t>winter,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or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wait</a:t>
            </a:r>
            <a:r>
              <a:rPr sz="1500" spc="4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until</a:t>
            </a:r>
            <a:r>
              <a:rPr sz="1500" spc="65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525252"/>
                </a:solidFill>
                <a:latin typeface="Lucida Sans Unicode"/>
                <a:cs typeface="Lucida Sans Unicode"/>
              </a:rPr>
              <a:t>spring</a:t>
            </a:r>
            <a:r>
              <a:rPr sz="1500" spc="60" dirty="0">
                <a:solidFill>
                  <a:srgbClr val="525252"/>
                </a:solidFill>
                <a:latin typeface="Times New Roman"/>
                <a:cs typeface="Times New Roman"/>
              </a:rPr>
              <a:t> </a:t>
            </a:r>
            <a:r>
              <a:rPr sz="1500" spc="-25" dirty="0">
                <a:solidFill>
                  <a:srgbClr val="525252"/>
                </a:solidFill>
                <a:latin typeface="Lucida Sans Unicode"/>
                <a:cs typeface="Lucida Sans Unicode"/>
              </a:rPr>
              <a:t>or</a:t>
            </a:r>
            <a:endParaRPr lang="en-US" sz="1500" dirty="0">
              <a:latin typeface="Lucida Sans Unicode"/>
              <a:cs typeface="Lucida Sans Unicode"/>
            </a:endParaRPr>
          </a:p>
          <a:p>
            <a:pPr marL="12700">
              <a:lnSpc>
                <a:spcPct val="54545"/>
              </a:lnSpc>
            </a:pPr>
            <a:endParaRPr lang="en-US" sz="1500" spc="-10" dirty="0">
              <a:solidFill>
                <a:srgbClr val="525252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54545"/>
              </a:lnSpc>
            </a:pPr>
            <a:r>
              <a:rPr sz="1500" spc="-10" dirty="0">
                <a:solidFill>
                  <a:srgbClr val="525252"/>
                </a:solidFill>
                <a:latin typeface="Lucida Sans Unicode"/>
                <a:cs typeface="Lucida Sans Unicode"/>
              </a:rPr>
              <a:t>summer.</a:t>
            </a:r>
            <a:endParaRPr lang="en-US" sz="15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627633"/>
            <a:ext cx="32296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>
                <a:latin typeface="Arial"/>
                <a:cs typeface="Arial"/>
              </a:rPr>
              <a:t>Fluid</a:t>
            </a:r>
            <a:r>
              <a:rPr b="0" spc="-245">
                <a:latin typeface="Arial"/>
                <a:cs typeface="Arial"/>
              </a:rPr>
              <a:t> </a:t>
            </a:r>
            <a:r>
              <a:rPr b="0" spc="-10">
                <a:latin typeface="Arial"/>
                <a:cs typeface="Arial"/>
              </a:rPr>
              <a:t>Applied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2140" y="1346210"/>
            <a:ext cx="2619375" cy="248983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100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Quiet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 installation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0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2400" spc="-9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55">
                <a:solidFill>
                  <a:srgbClr val="3F3F3F"/>
                </a:solidFill>
                <a:latin typeface="Arial"/>
                <a:cs typeface="Arial"/>
              </a:rPr>
              <a:t>Tear</a:t>
            </a:r>
            <a:r>
              <a:rPr sz="24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20">
                <a:solidFill>
                  <a:srgbClr val="3F3F3F"/>
                </a:solidFill>
                <a:latin typeface="Arial"/>
                <a:cs typeface="Arial"/>
              </a:rPr>
              <a:t>offs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Cost</a:t>
            </a:r>
            <a:r>
              <a:rPr sz="24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effective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10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Easy</a:t>
            </a:r>
            <a:r>
              <a:rPr sz="24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to</a:t>
            </a:r>
            <a:r>
              <a:rPr sz="24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repair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 3"/>
              <a:buChar char=""/>
              <a:tabLst>
                <a:tab pos="354965" algn="l"/>
              </a:tabLst>
            </a:pP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Sustainable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673" y="432053"/>
            <a:ext cx="36449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0" spc="-50">
                <a:solidFill>
                  <a:srgbClr val="77CEEF"/>
                </a:solidFill>
                <a:latin typeface="Arial"/>
                <a:cs typeface="Arial"/>
              </a:rPr>
              <a:t>“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72802" y="2528697"/>
            <a:ext cx="36449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spc="-50">
                <a:solidFill>
                  <a:srgbClr val="77CEEF"/>
                </a:solidFill>
                <a:latin typeface="Arial"/>
                <a:cs typeface="Arial"/>
              </a:rPr>
              <a:t>”</a:t>
            </a:r>
            <a:endParaRPr sz="8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7814" y="364084"/>
            <a:ext cx="6108700" cy="556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6465" marR="1754505" indent="-914400">
              <a:lnSpc>
                <a:spcPct val="150000"/>
              </a:lnSpc>
              <a:spcBef>
                <a:spcPts val="100"/>
              </a:spcBef>
            </a:pPr>
            <a:r>
              <a:rPr sz="4400" b="1" u="sng" spc="25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4400" b="1" spc="250">
                <a:latin typeface="Arial"/>
                <a:cs typeface="Arial"/>
              </a:rPr>
              <a:t>nvironmental </a:t>
            </a:r>
            <a:r>
              <a:rPr sz="4400" b="1" u="sng" spc="21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</a:t>
            </a:r>
            <a:r>
              <a:rPr sz="4400" b="1" spc="215">
                <a:latin typeface="Arial"/>
                <a:cs typeface="Arial"/>
              </a:rPr>
              <a:t>ocial</a:t>
            </a:r>
            <a:endParaRPr sz="4400">
              <a:latin typeface="Arial"/>
              <a:cs typeface="Arial"/>
            </a:endParaRPr>
          </a:p>
          <a:p>
            <a:pPr marL="1383665">
              <a:lnSpc>
                <a:spcPct val="100000"/>
              </a:lnSpc>
              <a:spcBef>
                <a:spcPts val="2640"/>
              </a:spcBef>
            </a:pPr>
            <a:r>
              <a:rPr sz="4400" b="1" u="sng" spc="254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4400" b="1" spc="254">
                <a:latin typeface="Arial"/>
                <a:cs typeface="Arial"/>
              </a:rPr>
              <a:t>overnance</a:t>
            </a:r>
            <a:endParaRPr sz="4400">
              <a:latin typeface="Arial"/>
              <a:cs typeface="Arial"/>
            </a:endParaRPr>
          </a:p>
          <a:p>
            <a:pPr marL="418465" algn="ctr">
              <a:lnSpc>
                <a:spcPct val="100000"/>
              </a:lnSpc>
              <a:spcBef>
                <a:spcPts val="1739"/>
              </a:spcBef>
            </a:pPr>
            <a:r>
              <a:rPr sz="7200" u="sng" spc="13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ESG</a:t>
            </a:r>
            <a:endParaRPr sz="7200">
              <a:latin typeface="Calibri"/>
              <a:cs typeface="Calibri"/>
            </a:endParaRPr>
          </a:p>
          <a:p>
            <a:pPr marL="1057275" algn="ctr">
              <a:lnSpc>
                <a:spcPct val="100000"/>
              </a:lnSpc>
              <a:spcBef>
                <a:spcPts val="4180"/>
              </a:spcBef>
            </a:pPr>
            <a:r>
              <a:rPr sz="4400" b="1">
                <a:solidFill>
                  <a:srgbClr val="3F3F3F"/>
                </a:solidFill>
                <a:latin typeface="Arial"/>
                <a:cs typeface="Arial"/>
              </a:rPr>
              <a:t>IMAGE</a:t>
            </a:r>
            <a:r>
              <a:rPr sz="4400" b="1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400" b="1">
                <a:solidFill>
                  <a:srgbClr val="3F3F3F"/>
                </a:solidFill>
                <a:latin typeface="Arial"/>
                <a:cs typeface="Arial"/>
              </a:rPr>
              <a:t>vs. </a:t>
            </a:r>
            <a:r>
              <a:rPr sz="4400" b="1" spc="-25">
                <a:solidFill>
                  <a:srgbClr val="3F3F3F"/>
                </a:solidFill>
                <a:latin typeface="Arial"/>
                <a:cs typeface="Arial"/>
              </a:rPr>
              <a:t>IMPACT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0" y="473455"/>
            <a:ext cx="722884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2424430" algn="ctr">
              <a:lnSpc>
                <a:spcPct val="100000"/>
              </a:lnSpc>
              <a:spcBef>
                <a:spcPts val="95"/>
              </a:spcBef>
            </a:pPr>
            <a:r>
              <a:rPr sz="4000" b="0">
                <a:latin typeface="Arial"/>
                <a:cs typeface="Arial"/>
              </a:rPr>
              <a:t>The</a:t>
            </a:r>
            <a:r>
              <a:rPr sz="4000" b="0" spc="-85">
                <a:latin typeface="Arial"/>
                <a:cs typeface="Arial"/>
              </a:rPr>
              <a:t> </a:t>
            </a:r>
            <a:r>
              <a:rPr sz="4000" b="0" spc="-10">
                <a:latin typeface="Arial"/>
                <a:cs typeface="Arial"/>
              </a:rPr>
              <a:t>Reports</a:t>
            </a:r>
            <a:r>
              <a:rPr sz="4000" b="0" spc="-254">
                <a:latin typeface="Arial"/>
                <a:cs typeface="Arial"/>
              </a:rPr>
              <a:t> </a:t>
            </a:r>
            <a:r>
              <a:rPr sz="4000" b="0">
                <a:latin typeface="Arial"/>
                <a:cs typeface="Arial"/>
              </a:rPr>
              <a:t>Are</a:t>
            </a:r>
            <a:r>
              <a:rPr sz="4000" b="0" spc="-85">
                <a:latin typeface="Arial"/>
                <a:cs typeface="Arial"/>
              </a:rPr>
              <a:t> </a:t>
            </a:r>
            <a:r>
              <a:rPr sz="4000" b="0" spc="-25">
                <a:latin typeface="Arial"/>
                <a:cs typeface="Arial"/>
              </a:rPr>
              <a:t>In…</a:t>
            </a:r>
            <a:endParaRPr sz="4000">
              <a:latin typeface="Arial"/>
              <a:cs typeface="Arial"/>
            </a:endParaRPr>
          </a:p>
          <a:p>
            <a:pPr marL="1085215" algn="ctr">
              <a:lnSpc>
                <a:spcPct val="100000"/>
              </a:lnSpc>
            </a:pPr>
            <a:r>
              <a:rPr sz="4000" b="0" spc="-20">
                <a:latin typeface="Arial"/>
                <a:cs typeface="Arial"/>
              </a:rPr>
              <a:t>Corporate</a:t>
            </a:r>
            <a:r>
              <a:rPr sz="4000" b="0" spc="-260">
                <a:latin typeface="Arial"/>
                <a:cs typeface="Arial"/>
              </a:rPr>
              <a:t> </a:t>
            </a:r>
            <a:r>
              <a:rPr sz="4000" b="0">
                <a:latin typeface="Arial"/>
                <a:cs typeface="Arial"/>
              </a:rPr>
              <a:t>America’s</a:t>
            </a:r>
            <a:r>
              <a:rPr sz="4000" b="0" spc="-235">
                <a:latin typeface="Arial"/>
                <a:cs typeface="Arial"/>
              </a:rPr>
              <a:t> </a:t>
            </a:r>
            <a:r>
              <a:rPr sz="4000" b="0" spc="-10">
                <a:latin typeface="Arial"/>
                <a:cs typeface="Arial"/>
              </a:rPr>
              <a:t>Focus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142" y="1677772"/>
            <a:ext cx="9832340" cy="1409065"/>
          </a:xfrm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223520" algn="ctr">
              <a:lnSpc>
                <a:spcPct val="100000"/>
              </a:lnSpc>
              <a:spcBef>
                <a:spcPts val="2075"/>
              </a:spcBef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3200" spc="-19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shift</a:t>
            </a:r>
            <a:r>
              <a:rPr sz="32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 thinking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20"/>
              </a:spcBef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Operational</a:t>
            </a:r>
            <a:r>
              <a:rPr sz="2800" spc="-6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Changes</a:t>
            </a:r>
            <a:r>
              <a:rPr sz="28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-</a:t>
            </a:r>
            <a:r>
              <a:rPr sz="2800" spc="-7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Reassess</a:t>
            </a:r>
            <a:r>
              <a:rPr sz="28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-</a:t>
            </a:r>
            <a:r>
              <a:rPr sz="2800" spc="-114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Think</a:t>
            </a:r>
            <a:r>
              <a:rPr sz="28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Differently</a:t>
            </a:r>
            <a:r>
              <a:rPr sz="28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-</a:t>
            </a:r>
            <a:r>
              <a:rPr sz="2800" spc="-8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3F3F3F"/>
                </a:solidFill>
                <a:latin typeface="Arial"/>
                <a:cs typeface="Arial"/>
              </a:rPr>
              <a:t>Innovate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39" y="3455289"/>
            <a:ext cx="4072254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 indent="-354330">
              <a:lnSpc>
                <a:spcPct val="100000"/>
              </a:lnSpc>
              <a:spcBef>
                <a:spcPts val="100"/>
              </a:spcBef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 spc="-10">
                <a:latin typeface="Arial"/>
                <a:cs typeface="Arial"/>
              </a:rPr>
              <a:t>Sustainability/Reflectivity</a:t>
            </a:r>
            <a:endParaRPr sz="2400">
              <a:latin typeface="Arial"/>
              <a:cs typeface="Arial"/>
            </a:endParaRPr>
          </a:p>
          <a:p>
            <a:pPr marL="367665" indent="-354965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665" algn="l"/>
              </a:tabLst>
            </a:pPr>
            <a:r>
              <a:rPr sz="2400" b="1">
                <a:latin typeface="Arial"/>
                <a:cs typeface="Arial"/>
              </a:rPr>
              <a:t>Zero</a:t>
            </a:r>
            <a:r>
              <a:rPr sz="2400" b="1" spc="-8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Waste</a:t>
            </a:r>
            <a:r>
              <a:rPr sz="2400" b="1" spc="-8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Construction</a:t>
            </a:r>
            <a:endParaRPr sz="2400">
              <a:latin typeface="Arial"/>
              <a:cs typeface="Arial"/>
            </a:endParaRPr>
          </a:p>
          <a:p>
            <a:pPr marL="367030" indent="-354330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>
                <a:latin typeface="Arial"/>
                <a:cs typeface="Arial"/>
              </a:rPr>
              <a:t>Green</a:t>
            </a:r>
            <a:r>
              <a:rPr sz="2400" b="1" spc="-50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House</a:t>
            </a:r>
            <a:r>
              <a:rPr sz="2400" b="1" spc="-4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Emissions</a:t>
            </a:r>
            <a:endParaRPr sz="2400">
              <a:latin typeface="Arial"/>
              <a:cs typeface="Arial"/>
            </a:endParaRPr>
          </a:p>
          <a:p>
            <a:pPr marL="367030" indent="-354330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>
                <a:latin typeface="Arial"/>
                <a:cs typeface="Arial"/>
              </a:rPr>
              <a:t>Carbon</a:t>
            </a:r>
            <a:r>
              <a:rPr sz="2400" b="1" spc="-4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Footprint</a:t>
            </a:r>
            <a:endParaRPr sz="2400">
              <a:latin typeface="Arial"/>
              <a:cs typeface="Arial"/>
            </a:endParaRPr>
          </a:p>
          <a:p>
            <a:pPr marL="367665" indent="-354965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665" algn="l"/>
              </a:tabLst>
            </a:pPr>
            <a:r>
              <a:rPr sz="2400" b="1">
                <a:latin typeface="Arial"/>
                <a:cs typeface="Arial"/>
              </a:rPr>
              <a:t>Net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>
                <a:latin typeface="Arial"/>
                <a:cs typeface="Arial"/>
              </a:rPr>
              <a:t>Zero</a:t>
            </a:r>
            <a:r>
              <a:rPr sz="2400" b="1" spc="-2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Energy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51626" y="3455289"/>
            <a:ext cx="344551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 indent="-354330">
              <a:lnSpc>
                <a:spcPct val="100000"/>
              </a:lnSpc>
              <a:spcBef>
                <a:spcPts val="100"/>
              </a:spcBef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 spc="-10">
                <a:latin typeface="Arial"/>
                <a:cs typeface="Arial"/>
              </a:rPr>
              <a:t>Recycling</a:t>
            </a:r>
            <a:endParaRPr sz="2400">
              <a:latin typeface="Arial"/>
              <a:cs typeface="Arial"/>
            </a:endParaRPr>
          </a:p>
          <a:p>
            <a:pPr marL="367030" indent="-354330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>
                <a:latin typeface="Arial"/>
                <a:cs typeface="Arial"/>
              </a:rPr>
              <a:t>Water</a:t>
            </a:r>
            <a:r>
              <a:rPr sz="2400" b="1" spc="-140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Consumption</a:t>
            </a:r>
            <a:endParaRPr sz="2400">
              <a:latin typeface="Arial"/>
              <a:cs typeface="Arial"/>
            </a:endParaRPr>
          </a:p>
          <a:p>
            <a:pPr marL="367030" indent="-354330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>
                <a:latin typeface="Arial"/>
                <a:cs typeface="Arial"/>
              </a:rPr>
              <a:t>Repurpose</a:t>
            </a:r>
            <a:r>
              <a:rPr sz="2400" b="1" spc="-75">
                <a:latin typeface="Arial"/>
                <a:cs typeface="Arial"/>
              </a:rPr>
              <a:t> </a:t>
            </a:r>
            <a:r>
              <a:rPr sz="2400" b="1" spc="-10">
                <a:latin typeface="Arial"/>
                <a:cs typeface="Arial"/>
              </a:rPr>
              <a:t>Buildings</a:t>
            </a:r>
            <a:endParaRPr sz="2400">
              <a:latin typeface="Arial"/>
              <a:cs typeface="Arial"/>
            </a:endParaRPr>
          </a:p>
          <a:p>
            <a:pPr marL="367030" indent="-354330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 spc="-10">
                <a:latin typeface="Arial"/>
                <a:cs typeface="Arial"/>
              </a:rPr>
              <a:t>Solar</a:t>
            </a:r>
            <a:endParaRPr sz="2400">
              <a:latin typeface="Arial"/>
              <a:cs typeface="Arial"/>
            </a:endParaRPr>
          </a:p>
          <a:p>
            <a:pPr marL="367030" indent="-354330">
              <a:lnSpc>
                <a:spcPct val="100000"/>
              </a:lnSpc>
              <a:buClr>
                <a:srgbClr val="00AFF0"/>
              </a:buClr>
              <a:buFont typeface="Wingdings"/>
              <a:buChar char=""/>
              <a:tabLst>
                <a:tab pos="367030" algn="l"/>
              </a:tabLst>
            </a:pPr>
            <a:r>
              <a:rPr sz="2400" b="1" spc="-10">
                <a:latin typeface="Arial"/>
                <a:cs typeface="Arial"/>
              </a:rPr>
              <a:t>Renewables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6310" y="4936997"/>
            <a:ext cx="2671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Waste</a:t>
            </a:r>
            <a:r>
              <a:rPr sz="24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to</a:t>
            </a:r>
            <a:r>
              <a:rPr sz="24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24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landfill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657" y="609600"/>
            <a:ext cx="8596882" cy="38450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8300" y="4571998"/>
            <a:ext cx="5143499" cy="22097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571998"/>
            <a:ext cx="5143499" cy="22097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23894" y="933958"/>
            <a:ext cx="17240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Restore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vs</a:t>
            </a:r>
            <a:r>
              <a:rPr sz="1600" spc="-7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Tear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off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46050" y="2966592"/>
          <a:ext cx="11885928" cy="1522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3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54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5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045"/>
                        </a:spcBef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Restore</a:t>
                      </a:r>
                      <a:r>
                        <a:rPr sz="1800" b="1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vs</a:t>
                      </a:r>
                      <a:r>
                        <a:rPr sz="1800" b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Tear</a:t>
                      </a:r>
                      <a:r>
                        <a:rPr sz="1800" b="1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Off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59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45"/>
                        </a:spcBef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Unsustainable</a:t>
                      </a:r>
                      <a:r>
                        <a:rPr sz="18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800" b="1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Sustainable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59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02895" indent="-342900">
                        <a:lnSpc>
                          <a:spcPct val="100000"/>
                        </a:lnSpc>
                        <a:buClr>
                          <a:srgbClr val="1CACE4"/>
                        </a:buClr>
                        <a:buSzPct val="80555"/>
                        <a:buFont typeface="Wingdings 3"/>
                        <a:buChar char=""/>
                        <a:tabLst>
                          <a:tab pos="302895" algn="l"/>
                        </a:tabLst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Non</a:t>
                      </a:r>
                      <a:r>
                        <a:rPr sz="1800" b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Toxic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045"/>
                        </a:spcBef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Zero</a:t>
                      </a:r>
                      <a:r>
                        <a:rPr sz="1800" b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Waste</a:t>
                      </a:r>
                      <a:r>
                        <a:rPr sz="1800" b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397</a:t>
                      </a:r>
                      <a:r>
                        <a:rPr sz="1800" b="1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Dumpsters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59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CA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$4</a:t>
                      </a:r>
                      <a:r>
                        <a:rPr sz="18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800">
                          <a:latin typeface="Arial"/>
                          <a:cs typeface="Arial"/>
                        </a:rPr>
                        <a:t>vs.</a:t>
                      </a:r>
                      <a:r>
                        <a:rPr sz="1800" spc="5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>
                          <a:latin typeface="Arial"/>
                          <a:cs typeface="Arial"/>
                        </a:rPr>
                        <a:t>$10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16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Immediate</a:t>
                      </a:r>
                      <a:r>
                        <a:rPr sz="18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800">
                          <a:latin typeface="Arial"/>
                          <a:cs typeface="Arial"/>
                        </a:rPr>
                        <a:t>Savings</a:t>
                      </a:r>
                      <a:r>
                        <a:rPr sz="18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1800">
                          <a:latin typeface="Arial"/>
                          <a:cs typeface="Arial"/>
                        </a:rPr>
                        <a:t>$2</a:t>
                      </a:r>
                      <a:r>
                        <a:rPr sz="18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800">
                          <a:latin typeface="Arial"/>
                          <a:cs typeface="Arial"/>
                        </a:rPr>
                        <a:t>million</a:t>
                      </a:r>
                      <a:r>
                        <a:rPr sz="1800" spc="5">
                          <a:latin typeface="Arial"/>
                          <a:cs typeface="Arial"/>
                        </a:rPr>
                        <a:t> </a:t>
                      </a:r>
                      <a:r>
                        <a:rPr sz="1800">
                          <a:latin typeface="Arial"/>
                          <a:cs typeface="Arial"/>
                        </a:rPr>
                        <a:t>vs</a:t>
                      </a:r>
                      <a:r>
                        <a:rPr sz="18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1800">
                          <a:latin typeface="Arial"/>
                          <a:cs typeface="Arial"/>
                        </a:rPr>
                        <a:t>tear</a:t>
                      </a:r>
                      <a:r>
                        <a:rPr sz="18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>
                          <a:latin typeface="Arial"/>
                          <a:cs typeface="Arial"/>
                        </a:rPr>
                        <a:t>off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16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r>
                        <a:rPr sz="1800">
                          <a:latin typeface="Arial"/>
                          <a:cs typeface="Arial"/>
                        </a:rPr>
                        <a:t>Score</a:t>
                      </a:r>
                      <a:r>
                        <a:rPr sz="1800" spc="-10">
                          <a:latin typeface="Arial"/>
                          <a:cs typeface="Arial"/>
                        </a:rPr>
                        <a:t> Rebate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165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E3F5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2800" b="1">
                          <a:latin typeface="Arial"/>
                          <a:cs typeface="Arial"/>
                        </a:rPr>
                        <a:t>ROI</a:t>
                      </a:r>
                      <a:r>
                        <a:rPr sz="2800" b="1" spc="-80"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>
                          <a:latin typeface="Arial"/>
                          <a:cs typeface="Arial"/>
                        </a:rPr>
                        <a:t>Phase</a:t>
                      </a:r>
                      <a:r>
                        <a:rPr sz="2800" b="1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 spc="-25">
                          <a:latin typeface="Arial"/>
                          <a:cs typeface="Arial"/>
                        </a:rPr>
                        <a:t>One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295275" y="66611"/>
            <a:ext cx="9819640" cy="2846070"/>
            <a:chOff x="295275" y="66611"/>
            <a:chExt cx="9819640" cy="28460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76200"/>
              <a:ext cx="4831079" cy="28270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0037" y="71373"/>
              <a:ext cx="4840605" cy="2836545"/>
            </a:xfrm>
            <a:custGeom>
              <a:avLst/>
              <a:gdLst/>
              <a:ahLst/>
              <a:cxnLst/>
              <a:rect l="l" t="t" r="r" b="b"/>
              <a:pathLst>
                <a:path w="4840605" h="2836545">
                  <a:moveTo>
                    <a:pt x="0" y="2836545"/>
                  </a:moveTo>
                  <a:lnTo>
                    <a:pt x="4840605" y="2836545"/>
                  </a:lnTo>
                  <a:lnTo>
                    <a:pt x="4840605" y="0"/>
                  </a:lnTo>
                  <a:lnTo>
                    <a:pt x="0" y="0"/>
                  </a:lnTo>
                  <a:lnTo>
                    <a:pt x="0" y="28365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81600" y="76200"/>
              <a:ext cx="4933187" cy="2827019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81844" y="1828802"/>
            <a:ext cx="1194815" cy="9022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6444"/>
            <a:ext cx="5698490" cy="6731634"/>
            <a:chOff x="0" y="126444"/>
            <a:chExt cx="5698490" cy="6731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528" y="126444"/>
              <a:ext cx="5591570" cy="3483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72211"/>
              <a:ext cx="5431535" cy="333298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350" y="153161"/>
              <a:ext cx="5469890" cy="3371215"/>
            </a:xfrm>
            <a:custGeom>
              <a:avLst/>
              <a:gdLst/>
              <a:ahLst/>
              <a:cxnLst/>
              <a:rect l="l" t="t" r="r" b="b"/>
              <a:pathLst>
                <a:path w="5469890" h="3371215">
                  <a:moveTo>
                    <a:pt x="0" y="3371088"/>
                  </a:moveTo>
                  <a:lnTo>
                    <a:pt x="5469636" y="3371088"/>
                  </a:lnTo>
                  <a:lnTo>
                    <a:pt x="5469636" y="0"/>
                  </a:lnTo>
                  <a:lnTo>
                    <a:pt x="0" y="0"/>
                  </a:lnTo>
                  <a:lnTo>
                    <a:pt x="0" y="33710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3" y="3654548"/>
              <a:ext cx="5620512" cy="31699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34" y="3718562"/>
              <a:ext cx="5442201" cy="29916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2684" y="3699512"/>
              <a:ext cx="5480685" cy="3030220"/>
            </a:xfrm>
            <a:custGeom>
              <a:avLst/>
              <a:gdLst/>
              <a:ahLst/>
              <a:cxnLst/>
              <a:rect l="l" t="t" r="r" b="b"/>
              <a:pathLst>
                <a:path w="5480685" h="3030220">
                  <a:moveTo>
                    <a:pt x="0" y="3029712"/>
                  </a:moveTo>
                  <a:lnTo>
                    <a:pt x="5480304" y="3029712"/>
                  </a:lnTo>
                  <a:lnTo>
                    <a:pt x="5480304" y="0"/>
                  </a:lnTo>
                  <a:lnTo>
                    <a:pt x="0" y="0"/>
                  </a:lnTo>
                  <a:lnTo>
                    <a:pt x="0" y="302971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22975" y="1093779"/>
            <a:ext cx="3683635" cy="4124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5"/>
              </a:spcBef>
            </a:pP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Gravel</a:t>
            </a:r>
            <a:r>
              <a:rPr sz="2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 spc="-20">
                <a:solidFill>
                  <a:srgbClr val="3F3F3F"/>
                </a:solidFill>
                <a:latin typeface="Arial"/>
                <a:cs typeface="Arial"/>
              </a:rPr>
              <a:t>Roof</a:t>
            </a:r>
            <a:r>
              <a:rPr sz="2600" spc="65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Renovations</a:t>
            </a:r>
            <a:r>
              <a:rPr sz="2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2</a:t>
            </a:r>
            <a:r>
              <a:rPr sz="2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years</a:t>
            </a:r>
            <a:r>
              <a:rPr sz="2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to</a:t>
            </a:r>
            <a:r>
              <a:rPr sz="2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 spc="-50">
                <a:solidFill>
                  <a:srgbClr val="3F3F3F"/>
                </a:solidFill>
                <a:latin typeface="Arial"/>
                <a:cs typeface="Arial"/>
              </a:rPr>
              <a:t>1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Grandfathered</a:t>
            </a:r>
            <a:r>
              <a:rPr sz="2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on</a:t>
            </a:r>
            <a:r>
              <a:rPr sz="26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 spc="-10">
                <a:solidFill>
                  <a:srgbClr val="3F3F3F"/>
                </a:solidFill>
                <a:latin typeface="Arial"/>
                <a:cs typeface="Arial"/>
              </a:rPr>
              <a:t>Codes</a:t>
            </a:r>
            <a:endParaRPr sz="2600">
              <a:latin typeface="Arial"/>
              <a:cs typeface="Arial"/>
            </a:endParaRPr>
          </a:p>
          <a:p>
            <a:pPr marL="669925" marR="1001394" indent="-457200">
              <a:lnSpc>
                <a:spcPct val="132100"/>
              </a:lnSpc>
              <a:spcBef>
                <a:spcPts val="1735"/>
              </a:spcBef>
            </a:pPr>
            <a:r>
              <a:rPr sz="2600" u="sng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More</a:t>
            </a:r>
            <a:r>
              <a:rPr sz="2600" u="sng" spc="-25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 </a:t>
            </a:r>
            <a:r>
              <a:rPr sz="2600" u="sng" spc="-10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savings</a:t>
            </a:r>
            <a:r>
              <a:rPr sz="2600" spc="-10">
                <a:solidFill>
                  <a:srgbClr val="3F3F3F"/>
                </a:solidFill>
                <a:latin typeface="Arial"/>
                <a:cs typeface="Arial"/>
              </a:rPr>
              <a:t> Drains Insulation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Noisy</a:t>
            </a:r>
            <a:r>
              <a:rPr sz="2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3F3F3F"/>
                </a:solidFill>
                <a:latin typeface="Arial"/>
                <a:cs typeface="Arial"/>
              </a:rPr>
              <a:t>but</a:t>
            </a:r>
            <a:r>
              <a:rPr sz="2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600" spc="-20">
                <a:solidFill>
                  <a:srgbClr val="3F3F3F"/>
                </a:solidFill>
                <a:latin typeface="Arial"/>
                <a:cs typeface="Arial"/>
              </a:rPr>
              <a:t>fast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70876" y="5675376"/>
            <a:ext cx="1103375" cy="82905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399033"/>
            <a:ext cx="53066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High Rise </a:t>
            </a:r>
            <a:r>
              <a:rPr spc="-10"/>
              <a:t>Buildings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6310" y="1682621"/>
            <a:ext cx="4660265" cy="3274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Staging</a:t>
            </a:r>
            <a:r>
              <a:rPr sz="32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Costs</a:t>
            </a:r>
            <a:endParaRPr sz="3200">
              <a:latin typeface="Arial"/>
              <a:cs typeface="Arial"/>
            </a:endParaRPr>
          </a:p>
          <a:p>
            <a:pPr marL="469265" marR="5080">
              <a:lnSpc>
                <a:spcPct val="100000"/>
              </a:lnSpc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Road</a:t>
            </a:r>
            <a:r>
              <a:rPr sz="32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Closures/Permits Delivery Dumpsters/Removal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Loading</a:t>
            </a:r>
            <a:r>
              <a:rPr sz="3200" spc="-5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Costs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20"/>
              </a:spcBef>
            </a:pPr>
            <a:r>
              <a:rPr sz="2800" b="1" spc="-25">
                <a:solidFill>
                  <a:srgbClr val="3F3F3F"/>
                </a:solidFill>
                <a:latin typeface="Arial"/>
                <a:cs typeface="Arial"/>
              </a:rPr>
              <a:t>Texas</a:t>
            </a:r>
            <a:r>
              <a:rPr sz="2800" b="1" spc="-1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 spc="-10">
                <a:solidFill>
                  <a:srgbClr val="3F3F3F"/>
                </a:solidFill>
                <a:latin typeface="Arial"/>
                <a:cs typeface="Arial"/>
              </a:rPr>
              <a:t>Children’s</a:t>
            </a:r>
            <a:r>
              <a:rPr sz="2800" b="1" spc="-1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 spc="-10">
                <a:solidFill>
                  <a:srgbClr val="3F3F3F"/>
                </a:solidFill>
                <a:latin typeface="Arial"/>
                <a:cs typeface="Arial"/>
              </a:rPr>
              <a:t>Hospital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60947" y="1459991"/>
            <a:ext cx="5381625" cy="4625340"/>
            <a:chOff x="6060947" y="1459991"/>
            <a:chExt cx="5381625" cy="46253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0947" y="1459991"/>
              <a:ext cx="5381244" cy="46253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955" y="1524002"/>
              <a:ext cx="5202935" cy="444702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105905" y="1504952"/>
              <a:ext cx="5241290" cy="4485640"/>
            </a:xfrm>
            <a:custGeom>
              <a:avLst/>
              <a:gdLst/>
              <a:ahLst/>
              <a:cxnLst/>
              <a:rect l="l" t="t" r="r" b="b"/>
              <a:pathLst>
                <a:path w="5241290" h="4485640">
                  <a:moveTo>
                    <a:pt x="0" y="4485132"/>
                  </a:moveTo>
                  <a:lnTo>
                    <a:pt x="5241036" y="4485132"/>
                  </a:lnTo>
                  <a:lnTo>
                    <a:pt x="5241036" y="0"/>
                  </a:lnTo>
                  <a:lnTo>
                    <a:pt x="0" y="0"/>
                  </a:lnTo>
                  <a:lnTo>
                    <a:pt x="0" y="448513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7787" rIns="0" bIns="0" rtlCol="0">
            <a:spAutoFit/>
          </a:bodyPr>
          <a:lstStyle/>
          <a:p>
            <a:pPr marL="4161154">
              <a:lnSpc>
                <a:spcPct val="100000"/>
              </a:lnSpc>
              <a:spcBef>
                <a:spcPts val="105"/>
              </a:spcBef>
            </a:pPr>
            <a:r>
              <a:t>Energy </a:t>
            </a:r>
            <a:r>
              <a:rPr spc="-10"/>
              <a:t>Efficient</a:t>
            </a:r>
          </a:p>
          <a:p>
            <a:pPr marL="4622165">
              <a:lnSpc>
                <a:spcPct val="100000"/>
              </a:lnSpc>
              <a:spcBef>
                <a:spcPts val="15"/>
              </a:spcBef>
            </a:pPr>
            <a:r>
              <a:rPr sz="3600" b="0">
                <a:latin typeface="Arial"/>
                <a:cs typeface="Arial"/>
              </a:rPr>
              <a:t>ROI Phase</a:t>
            </a:r>
            <a:r>
              <a:rPr sz="3600" b="0" spc="-80">
                <a:latin typeface="Arial"/>
                <a:cs typeface="Arial"/>
              </a:rPr>
              <a:t> </a:t>
            </a:r>
            <a:r>
              <a:rPr sz="3600" b="0" spc="-25">
                <a:latin typeface="Arial"/>
                <a:cs typeface="Arial"/>
              </a:rPr>
              <a:t>Two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4733" y="2697439"/>
            <a:ext cx="4817745" cy="2746375"/>
            <a:chOff x="554733" y="2697439"/>
            <a:chExt cx="4817745" cy="27463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733" y="2697439"/>
              <a:ext cx="4817369" cy="27463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2743199"/>
              <a:ext cx="4657343" cy="25953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0549" y="2724149"/>
              <a:ext cx="4695825" cy="2633980"/>
            </a:xfrm>
            <a:custGeom>
              <a:avLst/>
              <a:gdLst/>
              <a:ahLst/>
              <a:cxnLst/>
              <a:rect l="l" t="t" r="r" b="b"/>
              <a:pathLst>
                <a:path w="4695825" h="2633979">
                  <a:moveTo>
                    <a:pt x="0" y="2633472"/>
                  </a:moveTo>
                  <a:lnTo>
                    <a:pt x="4695444" y="2633472"/>
                  </a:lnTo>
                  <a:lnTo>
                    <a:pt x="4695444" y="0"/>
                  </a:lnTo>
                  <a:lnTo>
                    <a:pt x="0" y="0"/>
                  </a:lnTo>
                  <a:lnTo>
                    <a:pt x="0" y="263347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627116" y="2080766"/>
            <a:ext cx="4457065" cy="4080510"/>
            <a:chOff x="5627116" y="2080766"/>
            <a:chExt cx="4457065" cy="40805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2516" y="2106167"/>
              <a:ext cx="4405883" cy="40294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639816" y="2093466"/>
              <a:ext cx="4431665" cy="4055110"/>
            </a:xfrm>
            <a:custGeom>
              <a:avLst/>
              <a:gdLst/>
              <a:ahLst/>
              <a:cxnLst/>
              <a:rect l="l" t="t" r="r" b="b"/>
              <a:pathLst>
                <a:path w="4431665" h="4055110">
                  <a:moveTo>
                    <a:pt x="0" y="4054856"/>
                  </a:moveTo>
                  <a:lnTo>
                    <a:pt x="4431284" y="4054856"/>
                  </a:lnTo>
                  <a:lnTo>
                    <a:pt x="4431284" y="0"/>
                  </a:lnTo>
                  <a:lnTo>
                    <a:pt x="0" y="0"/>
                  </a:lnTo>
                  <a:lnTo>
                    <a:pt x="0" y="4054856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3563" y="230124"/>
            <a:ext cx="3045962" cy="22895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27BA5A-5B3D-41CE-706D-290741C6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Urban Heat Island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9897AD-C71E-BA22-4E19-8107844823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Klesse</a:t>
            </a:r>
            <a:r>
              <a:rPr lang="en-US"/>
              <a:t> College of Engineering and Integrated Design</a:t>
            </a:r>
          </a:p>
          <a:p>
            <a:endParaRPr lang="en-US"/>
          </a:p>
        </p:txBody>
      </p:sp>
      <p:pic>
        <p:nvPicPr>
          <p:cNvPr id="5" name="Picture 4" descr="C:\Users\zoc916\AppData\Local\Microsoft\Windows\INetCache\Content.MSO\641BF7D5.tmp">
            <a:extLst>
              <a:ext uri="{FF2B5EF4-FFF2-40B4-BE49-F238E27FC236}">
                <a16:creationId xmlns:a16="http://schemas.microsoft.com/office/drawing/2014/main" id="{C93BD512-7E3B-6E67-F04A-AE81C7358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43" b="33909"/>
          <a:stretch/>
        </p:blipFill>
        <p:spPr bwMode="auto">
          <a:xfrm>
            <a:off x="1400560" y="2386942"/>
            <a:ext cx="9113060" cy="3235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708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06295"/>
            <a:ext cx="4991100" cy="5252085"/>
            <a:chOff x="0" y="1606295"/>
            <a:chExt cx="4991100" cy="5252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991" y="1606295"/>
              <a:ext cx="4674108" cy="38846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670304"/>
              <a:ext cx="4495799" cy="37063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61950" y="1651253"/>
              <a:ext cx="4533900" cy="3744595"/>
            </a:xfrm>
            <a:custGeom>
              <a:avLst/>
              <a:gdLst/>
              <a:ahLst/>
              <a:cxnLst/>
              <a:rect l="l" t="t" r="r" b="b"/>
              <a:pathLst>
                <a:path w="4533900" h="3744595">
                  <a:moveTo>
                    <a:pt x="0" y="3744468"/>
                  </a:moveTo>
                  <a:lnTo>
                    <a:pt x="4533900" y="3744468"/>
                  </a:lnTo>
                  <a:lnTo>
                    <a:pt x="4533900" y="0"/>
                  </a:lnTo>
                  <a:lnTo>
                    <a:pt x="0" y="0"/>
                  </a:lnTo>
                  <a:lnTo>
                    <a:pt x="0" y="374446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1495" rIns="0" bIns="0" rtlCol="0">
            <a:spAutoFit/>
          </a:bodyPr>
          <a:lstStyle/>
          <a:p>
            <a:pPr marL="988694">
              <a:lnSpc>
                <a:spcPct val="100000"/>
              </a:lnSpc>
              <a:spcBef>
                <a:spcPts val="105"/>
              </a:spcBef>
            </a:pPr>
            <a:r>
              <a:rPr spc="-10"/>
              <a:t>Temperature</a:t>
            </a:r>
            <a:r>
              <a:rPr spc="-229"/>
              <a:t> </a:t>
            </a:r>
            <a:r>
              <a:rPr spc="-10"/>
              <a:t>Differential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269991" y="1606295"/>
            <a:ext cx="4503420" cy="3957954"/>
            <a:chOff x="5269991" y="1606295"/>
            <a:chExt cx="4503420" cy="3957954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9991" y="1606295"/>
              <a:ext cx="4503420" cy="39578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3999" y="1670304"/>
              <a:ext cx="4325111" cy="37795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14949" y="1651253"/>
              <a:ext cx="4363720" cy="3817620"/>
            </a:xfrm>
            <a:custGeom>
              <a:avLst/>
              <a:gdLst/>
              <a:ahLst/>
              <a:cxnLst/>
              <a:rect l="l" t="t" r="r" b="b"/>
              <a:pathLst>
                <a:path w="4363720" h="3817620">
                  <a:moveTo>
                    <a:pt x="0" y="3817620"/>
                  </a:moveTo>
                  <a:lnTo>
                    <a:pt x="4363212" y="3817620"/>
                  </a:lnTo>
                  <a:lnTo>
                    <a:pt x="4363212" y="0"/>
                  </a:lnTo>
                  <a:lnTo>
                    <a:pt x="0" y="0"/>
                  </a:lnTo>
                  <a:lnTo>
                    <a:pt x="0" y="38176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5691" y="0"/>
            <a:ext cx="9322435" cy="6858000"/>
            <a:chOff x="1345691" y="0"/>
            <a:chExt cx="93224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33460" y="152400"/>
              <a:ext cx="1606295" cy="1600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5691" y="0"/>
              <a:ext cx="9322307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1494" y="2976565"/>
            <a:ext cx="5760085" cy="37991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ct val="57486"/>
              </a:lnSpc>
            </a:pPr>
            <a:r>
              <a:rPr sz="4000">
                <a:solidFill>
                  <a:srgbClr val="3F3F3F"/>
                </a:solidFill>
                <a:latin typeface="Arial"/>
                <a:cs typeface="Arial"/>
              </a:rPr>
              <a:t>Lawrence</a:t>
            </a:r>
            <a:r>
              <a:rPr sz="4000" spc="-1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000">
                <a:solidFill>
                  <a:srgbClr val="3F3F3F"/>
                </a:solidFill>
                <a:latin typeface="Arial"/>
                <a:cs typeface="Arial"/>
              </a:rPr>
              <a:t>Berkeley</a:t>
            </a:r>
            <a:r>
              <a:rPr sz="4000" spc="-1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000" spc="-10">
                <a:solidFill>
                  <a:srgbClr val="3F3F3F"/>
                </a:solidFill>
                <a:latin typeface="Arial"/>
                <a:cs typeface="Arial"/>
              </a:rPr>
              <a:t>Study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2495" y="858014"/>
            <a:ext cx="8757285" cy="5334000"/>
          </a:xfrm>
          <a:custGeom>
            <a:avLst/>
            <a:gdLst/>
            <a:ahLst/>
            <a:cxnLst/>
            <a:rect l="l" t="t" r="r" b="b"/>
            <a:pathLst>
              <a:path w="8757285" h="5334000">
                <a:moveTo>
                  <a:pt x="8756904" y="0"/>
                </a:moveTo>
                <a:lnTo>
                  <a:pt x="0" y="0"/>
                </a:lnTo>
                <a:lnTo>
                  <a:pt x="0" y="5334000"/>
                </a:lnTo>
                <a:lnTo>
                  <a:pt x="8756904" y="5334000"/>
                </a:lnTo>
                <a:lnTo>
                  <a:pt x="87569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083515"/>
              </p:ext>
            </p:extLst>
          </p:nvPr>
        </p:nvGraphicFramePr>
        <p:xfrm>
          <a:off x="1682495" y="1115624"/>
          <a:ext cx="8717911" cy="45294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6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61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45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61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4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42570">
                        <a:lnSpc>
                          <a:spcPct val="100000"/>
                        </a:lnSpc>
                      </a:pPr>
                      <a:r>
                        <a:rPr sz="1750" b="1" spc="-50">
                          <a:latin typeface="Arial"/>
                          <a:cs typeface="Arial"/>
                        </a:rPr>
                        <a:t>Location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45085">
                        <a:lnSpc>
                          <a:spcPct val="100000"/>
                        </a:lnSpc>
                      </a:pPr>
                      <a:r>
                        <a:rPr sz="1750" b="1" spc="-135">
                          <a:latin typeface="Arial"/>
                          <a:cs typeface="Arial"/>
                        </a:rPr>
                        <a:t>Description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750" b="1" spc="-90">
                          <a:latin typeface="Arial"/>
                          <a:cs typeface="Arial"/>
                        </a:rPr>
                        <a:t>Insulation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3495" marR="16510" indent="40005">
                        <a:lnSpc>
                          <a:spcPct val="60416"/>
                        </a:lnSpc>
                      </a:pPr>
                      <a:r>
                        <a:rPr sz="1750" b="1" spc="-110">
                          <a:latin typeface="Arial"/>
                          <a:cs typeface="Arial"/>
                        </a:rPr>
                        <a:t>Roof </a:t>
                      </a:r>
                      <a:r>
                        <a:rPr sz="1750" b="1" spc="-175">
                          <a:latin typeface="Arial"/>
                          <a:cs typeface="Arial"/>
                        </a:rPr>
                        <a:t>Slope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87960" marR="181610" indent="182245">
                        <a:lnSpc>
                          <a:spcPct val="60416"/>
                        </a:lnSpc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Roof </a:t>
                      </a:r>
                      <a:r>
                        <a:rPr sz="1750" b="1" spc="-185">
                          <a:latin typeface="Arial"/>
                          <a:cs typeface="Arial"/>
                        </a:rPr>
                        <a:t>Covering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750" b="1" spc="-50">
                          <a:latin typeface="Arial"/>
                          <a:cs typeface="Arial"/>
                        </a:rPr>
                        <a:t>Attic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02565" marR="88265" indent="-106045">
                        <a:lnSpc>
                          <a:spcPct val="60416"/>
                        </a:lnSpc>
                      </a:pPr>
                      <a:r>
                        <a:rPr sz="1750" b="1" spc="-190">
                          <a:latin typeface="Arial"/>
                          <a:cs typeface="Arial"/>
                        </a:rPr>
                        <a:t>Uncoated </a:t>
                      </a:r>
                      <a:r>
                        <a:rPr sz="1750" b="1" spc="-50">
                          <a:latin typeface="Arial"/>
                          <a:cs typeface="Arial"/>
                        </a:rPr>
                        <a:t>Albedo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35585" marR="222250" indent="-3810">
                        <a:lnSpc>
                          <a:spcPct val="60416"/>
                        </a:lnSpc>
                      </a:pPr>
                      <a:r>
                        <a:rPr sz="1750" b="1" spc="-190">
                          <a:latin typeface="Arial"/>
                          <a:cs typeface="Arial"/>
                        </a:rPr>
                        <a:t>Coated </a:t>
                      </a:r>
                      <a:r>
                        <a:rPr sz="1750" b="1" spc="-195">
                          <a:latin typeface="Arial"/>
                          <a:cs typeface="Arial"/>
                        </a:rPr>
                        <a:t>Albedo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34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195580" indent="6985" algn="just">
                        <a:lnSpc>
                          <a:spcPct val="97400"/>
                        </a:lnSpc>
                        <a:spcBef>
                          <a:spcPts val="65"/>
                        </a:spcBef>
                      </a:pPr>
                      <a:r>
                        <a:rPr sz="1750" b="1" spc="-17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Cooling </a:t>
                      </a:r>
                      <a:r>
                        <a:rPr sz="1750" b="1" spc="-9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Energy </a:t>
                      </a:r>
                      <a:r>
                        <a:rPr sz="1750" b="1" spc="-19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Savings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571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06375" marR="76200" indent="-128270">
                        <a:lnSpc>
                          <a:spcPct val="60416"/>
                        </a:lnSpc>
                      </a:pPr>
                      <a:r>
                        <a:rPr sz="1750" b="1" spc="-185">
                          <a:latin typeface="Arial"/>
                          <a:cs typeface="Arial"/>
                        </a:rPr>
                        <a:t>Sacramento, </a:t>
                      </a:r>
                      <a:r>
                        <a:rPr sz="1750" b="1" spc="-60">
                          <a:latin typeface="Arial"/>
                          <a:cs typeface="Arial"/>
                        </a:rPr>
                        <a:t>California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21920" marR="113030" indent="127635">
                        <a:lnSpc>
                          <a:spcPct val="61309"/>
                        </a:lnSpc>
                      </a:pPr>
                      <a:r>
                        <a:rPr sz="1750" b="1" spc="-185">
                          <a:latin typeface="Arial"/>
                          <a:cs typeface="Arial"/>
                        </a:rPr>
                        <a:t>1</a:t>
                      </a:r>
                      <a:r>
                        <a:rPr sz="1750" b="1" spc="-8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0">
                          <a:latin typeface="Arial"/>
                          <a:cs typeface="Arial"/>
                        </a:rPr>
                        <a:t>story </a:t>
                      </a:r>
                      <a:r>
                        <a:rPr sz="1750" b="1" spc="-175">
                          <a:latin typeface="Arial"/>
                          <a:cs typeface="Arial"/>
                        </a:rPr>
                        <a:t>residence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50" b="1" spc="-175">
                          <a:latin typeface="Arial"/>
                          <a:cs typeface="Arial"/>
                        </a:rPr>
                        <a:t>R-</a:t>
                      </a:r>
                      <a:r>
                        <a:rPr sz="1750" b="1" spc="-25">
                          <a:latin typeface="Arial"/>
                          <a:cs typeface="Arial"/>
                        </a:rPr>
                        <a:t>11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6520" marR="86360" indent="13970">
                        <a:lnSpc>
                          <a:spcPct val="61309"/>
                        </a:lnSpc>
                      </a:pPr>
                      <a:r>
                        <a:rPr sz="1750" b="1" spc="-114">
                          <a:latin typeface="Arial"/>
                          <a:cs typeface="Arial"/>
                        </a:rPr>
                        <a:t>Flat </a:t>
                      </a:r>
                      <a:r>
                        <a:rPr sz="1750" b="1" spc="-165">
                          <a:latin typeface="Arial"/>
                          <a:cs typeface="Arial"/>
                        </a:rPr>
                        <a:t>roof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61904"/>
                        </a:lnSpc>
                      </a:pPr>
                      <a:r>
                        <a:rPr sz="1750" b="1" spc="-210">
                          <a:latin typeface="Arial"/>
                          <a:cs typeface="Arial"/>
                        </a:rPr>
                        <a:t>BUR-</a:t>
                      </a:r>
                      <a:r>
                        <a:rPr sz="1750" b="1" spc="-5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0">
                          <a:latin typeface="Arial"/>
                          <a:cs typeface="Arial"/>
                        </a:rPr>
                        <a:t>Alum.</a:t>
                      </a:r>
                      <a:endParaRPr sz="175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61904"/>
                        </a:lnSpc>
                      </a:pPr>
                      <a:r>
                        <a:rPr sz="1750" b="1" spc="-40">
                          <a:latin typeface="Arial"/>
                          <a:cs typeface="Arial"/>
                        </a:rPr>
                        <a:t>Coating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750" b="1" spc="-25">
                          <a:latin typeface="Arial"/>
                          <a:cs typeface="Arial"/>
                        </a:rPr>
                        <a:t>No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0.18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0.77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75"/>
                        </a:spcBef>
                      </a:pPr>
                      <a:r>
                        <a:rPr sz="2350" b="1" spc="-33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67%</a:t>
                      </a:r>
                      <a:endParaRPr sz="2350">
                        <a:latin typeface="Arial"/>
                        <a:cs typeface="Arial"/>
                      </a:endParaRPr>
                    </a:p>
                  </a:txBody>
                  <a:tcPr marL="0" marR="0" marT="250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06375" marR="76200" indent="-128270">
                        <a:lnSpc>
                          <a:spcPct val="61309"/>
                        </a:lnSpc>
                      </a:pPr>
                      <a:r>
                        <a:rPr sz="1750" b="1" spc="-185">
                          <a:latin typeface="Arial"/>
                          <a:cs typeface="Arial"/>
                        </a:rPr>
                        <a:t>Sacramento, </a:t>
                      </a:r>
                      <a:r>
                        <a:rPr sz="1750" b="1" spc="-60">
                          <a:latin typeface="Arial"/>
                          <a:cs typeface="Arial"/>
                        </a:rPr>
                        <a:t>California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00" marR="236220" indent="-3810">
                        <a:lnSpc>
                          <a:spcPct val="61309"/>
                        </a:lnSpc>
                      </a:pPr>
                      <a:r>
                        <a:rPr sz="1750" b="1" spc="-185">
                          <a:latin typeface="Arial"/>
                          <a:cs typeface="Arial"/>
                        </a:rPr>
                        <a:t>1</a:t>
                      </a:r>
                      <a:r>
                        <a:rPr sz="1750" b="1" spc="-8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65">
                          <a:latin typeface="Arial"/>
                          <a:cs typeface="Arial"/>
                        </a:rPr>
                        <a:t>story </a:t>
                      </a:r>
                      <a:r>
                        <a:rPr sz="1750" b="1" spc="-175">
                          <a:latin typeface="Arial"/>
                          <a:cs typeface="Arial"/>
                        </a:rPr>
                        <a:t>school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175">
                          <a:latin typeface="Arial"/>
                          <a:cs typeface="Arial"/>
                        </a:rPr>
                        <a:t>R-</a:t>
                      </a:r>
                      <a:r>
                        <a:rPr sz="1750" b="1" spc="-25">
                          <a:latin typeface="Arial"/>
                          <a:cs typeface="Arial"/>
                        </a:rPr>
                        <a:t>19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6520" marR="86360" indent="13970">
                        <a:lnSpc>
                          <a:spcPct val="61309"/>
                        </a:lnSpc>
                      </a:pPr>
                      <a:r>
                        <a:rPr sz="1750" b="1" spc="-114">
                          <a:latin typeface="Arial"/>
                          <a:cs typeface="Arial"/>
                        </a:rPr>
                        <a:t>Flat </a:t>
                      </a:r>
                      <a:r>
                        <a:rPr sz="1750" b="1" spc="-165">
                          <a:latin typeface="Arial"/>
                          <a:cs typeface="Arial"/>
                        </a:rPr>
                        <a:t>roof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409575" marR="233045" indent="-168275">
                        <a:lnSpc>
                          <a:spcPct val="61309"/>
                        </a:lnSpc>
                      </a:pPr>
                      <a:r>
                        <a:rPr sz="1750" b="1" spc="-204">
                          <a:latin typeface="Arial"/>
                          <a:cs typeface="Arial"/>
                        </a:rPr>
                        <a:t>Smooth </a:t>
                      </a:r>
                      <a:r>
                        <a:rPr sz="1750" b="1" spc="-25">
                          <a:latin typeface="Arial"/>
                          <a:cs typeface="Arial"/>
                        </a:rPr>
                        <a:t>BUR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5">
                          <a:latin typeface="Arial"/>
                          <a:cs typeface="Arial"/>
                        </a:rPr>
                        <a:t>Yes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0.08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0.68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865"/>
                        </a:spcBef>
                      </a:pPr>
                      <a:r>
                        <a:rPr sz="2350" b="1" spc="-33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40%</a:t>
                      </a:r>
                      <a:endParaRPr sz="2350">
                        <a:latin typeface="Arial"/>
                        <a:cs typeface="Arial"/>
                      </a:endParaRPr>
                    </a:p>
                  </a:txBody>
                  <a:tcPr marL="0" marR="0" marT="236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319405" marR="41275" indent="-274320">
                        <a:lnSpc>
                          <a:spcPct val="61309"/>
                        </a:lnSpc>
                      </a:pPr>
                      <a:r>
                        <a:rPr sz="1750" b="1" spc="-204">
                          <a:latin typeface="Arial"/>
                          <a:cs typeface="Arial"/>
                        </a:rPr>
                        <a:t>Cocoa</a:t>
                      </a:r>
                      <a:r>
                        <a:rPr sz="1750" b="1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95">
                          <a:latin typeface="Arial"/>
                          <a:cs typeface="Arial"/>
                        </a:rPr>
                        <a:t>Beach </a:t>
                      </a:r>
                      <a:r>
                        <a:rPr sz="1750" b="1" spc="-20">
                          <a:latin typeface="Arial"/>
                          <a:cs typeface="Arial"/>
                        </a:rPr>
                        <a:t>Florida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121920" marR="113030" indent="127635">
                        <a:lnSpc>
                          <a:spcPct val="61309"/>
                        </a:lnSpc>
                      </a:pPr>
                      <a:r>
                        <a:rPr sz="1750" b="1" spc="-185">
                          <a:latin typeface="Arial"/>
                          <a:cs typeface="Arial"/>
                        </a:rPr>
                        <a:t>1</a:t>
                      </a:r>
                      <a:r>
                        <a:rPr sz="1750" b="1" spc="-8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0">
                          <a:latin typeface="Arial"/>
                          <a:cs typeface="Arial"/>
                        </a:rPr>
                        <a:t>story </a:t>
                      </a:r>
                      <a:r>
                        <a:rPr sz="1750" b="1" spc="-175">
                          <a:latin typeface="Arial"/>
                          <a:cs typeface="Arial"/>
                        </a:rPr>
                        <a:t>residence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NONE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6520" marR="86360" indent="13970">
                        <a:lnSpc>
                          <a:spcPct val="61309"/>
                        </a:lnSpc>
                      </a:pPr>
                      <a:r>
                        <a:rPr sz="1750" b="1" spc="-114">
                          <a:latin typeface="Arial"/>
                          <a:cs typeface="Arial"/>
                        </a:rPr>
                        <a:t>Flat </a:t>
                      </a:r>
                      <a:r>
                        <a:rPr sz="1750" b="1" spc="-165">
                          <a:latin typeface="Arial"/>
                          <a:cs typeface="Arial"/>
                        </a:rPr>
                        <a:t>roof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02565" marR="95250" indent="-102235">
                        <a:lnSpc>
                          <a:spcPct val="61309"/>
                        </a:lnSpc>
                      </a:pPr>
                      <a:r>
                        <a:rPr sz="1750" b="1" spc="-180">
                          <a:latin typeface="Arial"/>
                          <a:cs typeface="Arial"/>
                        </a:rPr>
                        <a:t>Granulated </a:t>
                      </a:r>
                      <a:r>
                        <a:rPr sz="1750" b="1" spc="-70">
                          <a:latin typeface="Arial"/>
                          <a:cs typeface="Arial"/>
                        </a:rPr>
                        <a:t>Modified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5">
                          <a:latin typeface="Arial"/>
                          <a:cs typeface="Arial"/>
                        </a:rPr>
                        <a:t>Yes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0.20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0.73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864"/>
                        </a:spcBef>
                      </a:pPr>
                      <a:r>
                        <a:rPr sz="2350" b="1" spc="-33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43%</a:t>
                      </a:r>
                      <a:endParaRPr sz="2350">
                        <a:latin typeface="Arial"/>
                        <a:cs typeface="Arial"/>
                      </a:endParaRPr>
                    </a:p>
                  </a:txBody>
                  <a:tcPr marL="0" marR="0" marT="2368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6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319405" marR="41275" indent="-274320">
                        <a:lnSpc>
                          <a:spcPct val="61309"/>
                        </a:lnSpc>
                      </a:pPr>
                      <a:r>
                        <a:rPr sz="1750" b="1" spc="-204">
                          <a:latin typeface="Arial"/>
                          <a:cs typeface="Arial"/>
                        </a:rPr>
                        <a:t>Cocoa</a:t>
                      </a:r>
                      <a:r>
                        <a:rPr sz="1750" b="1" spc="-4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95">
                          <a:latin typeface="Arial"/>
                          <a:cs typeface="Arial"/>
                        </a:rPr>
                        <a:t>Beach </a:t>
                      </a:r>
                      <a:r>
                        <a:rPr sz="1750" b="1" spc="-20">
                          <a:latin typeface="Arial"/>
                          <a:cs typeface="Arial"/>
                        </a:rPr>
                        <a:t>Florida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00" marR="236220" indent="-3810">
                        <a:lnSpc>
                          <a:spcPct val="61309"/>
                        </a:lnSpc>
                      </a:pPr>
                      <a:r>
                        <a:rPr sz="1750" b="1" spc="-185">
                          <a:latin typeface="Arial"/>
                          <a:cs typeface="Arial"/>
                        </a:rPr>
                        <a:t>1</a:t>
                      </a:r>
                      <a:r>
                        <a:rPr sz="1750" b="1" spc="-80">
                          <a:latin typeface="Arial"/>
                          <a:cs typeface="Arial"/>
                        </a:rPr>
                        <a:t> </a:t>
                      </a:r>
                      <a:r>
                        <a:rPr sz="1750" b="1" spc="-165">
                          <a:latin typeface="Arial"/>
                          <a:cs typeface="Arial"/>
                        </a:rPr>
                        <a:t>story </a:t>
                      </a:r>
                      <a:r>
                        <a:rPr sz="1750" b="1" spc="-175">
                          <a:latin typeface="Arial"/>
                          <a:cs typeface="Arial"/>
                        </a:rPr>
                        <a:t>school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175">
                          <a:latin typeface="Arial"/>
                          <a:cs typeface="Arial"/>
                        </a:rPr>
                        <a:t>R-</a:t>
                      </a:r>
                      <a:r>
                        <a:rPr sz="1750" b="1" spc="-25">
                          <a:latin typeface="Arial"/>
                          <a:cs typeface="Arial"/>
                        </a:rPr>
                        <a:t>19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6520" marR="86360" indent="13970">
                        <a:lnSpc>
                          <a:spcPct val="61309"/>
                        </a:lnSpc>
                      </a:pPr>
                      <a:r>
                        <a:rPr sz="1750" b="1" spc="-114">
                          <a:latin typeface="Arial"/>
                          <a:cs typeface="Arial"/>
                        </a:rPr>
                        <a:t>Flat </a:t>
                      </a:r>
                      <a:r>
                        <a:rPr sz="1750" b="1" spc="-165">
                          <a:latin typeface="Arial"/>
                          <a:cs typeface="Arial"/>
                        </a:rPr>
                        <a:t>roof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02565" marR="95250" indent="-102235">
                        <a:lnSpc>
                          <a:spcPct val="61309"/>
                        </a:lnSpc>
                      </a:pPr>
                      <a:r>
                        <a:rPr sz="1750" b="1" spc="-180">
                          <a:latin typeface="Arial"/>
                          <a:cs typeface="Arial"/>
                        </a:rPr>
                        <a:t>Granulated </a:t>
                      </a:r>
                      <a:r>
                        <a:rPr sz="1750" b="1" spc="-70">
                          <a:latin typeface="Arial"/>
                          <a:cs typeface="Arial"/>
                        </a:rPr>
                        <a:t>Modified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5">
                          <a:latin typeface="Arial"/>
                          <a:cs typeface="Arial"/>
                        </a:rPr>
                        <a:t>Yes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0.23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1930"/>
                        </a:spcBef>
                      </a:pPr>
                      <a:r>
                        <a:rPr sz="1750" b="1" spc="-20">
                          <a:latin typeface="Arial"/>
                          <a:cs typeface="Arial"/>
                        </a:rPr>
                        <a:t>0.67</a:t>
                      </a:r>
                      <a:endParaRPr sz="1750">
                        <a:latin typeface="Arial"/>
                        <a:cs typeface="Arial"/>
                      </a:endParaRPr>
                    </a:p>
                  </a:txBody>
                  <a:tcPr marL="0" marR="0" marT="2451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864"/>
                        </a:spcBef>
                      </a:pPr>
                      <a:r>
                        <a:rPr sz="2350" b="1" spc="-335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35%</a:t>
                      </a:r>
                      <a:endParaRPr sz="2350">
                        <a:latin typeface="Arial"/>
                        <a:cs typeface="Arial"/>
                      </a:endParaRPr>
                    </a:p>
                  </a:txBody>
                  <a:tcPr marL="0" marR="0" marT="2368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867283" y="5839762"/>
            <a:ext cx="8378825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300">
                <a:latin typeface="Arial"/>
                <a:cs typeface="Arial"/>
              </a:rPr>
              <a:t>The</a:t>
            </a:r>
            <a:r>
              <a:rPr sz="1300" spc="-4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above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table</a:t>
            </a:r>
            <a:r>
              <a:rPr sz="1300" spc="-3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summarizes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4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results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of</a:t>
            </a:r>
            <a:r>
              <a:rPr sz="1300" spc="-4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four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studies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performed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by</a:t>
            </a:r>
            <a:r>
              <a:rPr sz="1300" spc="-3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4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Lawrence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Berkley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National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Laboratory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 spc="-25">
                <a:latin typeface="Arial"/>
                <a:cs typeface="Arial"/>
              </a:rPr>
              <a:t>in </a:t>
            </a:r>
            <a:r>
              <a:rPr sz="1300">
                <a:latin typeface="Arial"/>
                <a:cs typeface="Arial"/>
              </a:rPr>
              <a:t>California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and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Florida.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9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Albedo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of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all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rooftops were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raised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by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40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to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60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percentage</a:t>
            </a:r>
            <a:r>
              <a:rPr sz="1300" spc="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points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well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into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range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 spc="-25">
                <a:latin typeface="Arial"/>
                <a:cs typeface="Arial"/>
              </a:rPr>
              <a:t>of </a:t>
            </a:r>
            <a:r>
              <a:rPr sz="1300">
                <a:latin typeface="Arial"/>
                <a:cs typeface="Arial"/>
              </a:rPr>
              <a:t>“very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 spc="-10">
                <a:latin typeface="Arial"/>
                <a:cs typeface="Arial"/>
              </a:rPr>
              <a:t>high</a:t>
            </a:r>
            <a:r>
              <a:rPr sz="1300" spc="-8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Albedo”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(over 50%).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Regardless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of</a:t>
            </a:r>
            <a:r>
              <a:rPr sz="1300" spc="-3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level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of</a:t>
            </a:r>
            <a:r>
              <a:rPr sz="1300" spc="-4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insulation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in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3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roof,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all</a:t>
            </a:r>
            <a:r>
              <a:rPr sz="1300" spc="-4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buildings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showed</a:t>
            </a:r>
            <a:r>
              <a:rPr sz="1300" spc="-10">
                <a:latin typeface="Arial"/>
                <a:cs typeface="Arial"/>
              </a:rPr>
              <a:t> significant </a:t>
            </a:r>
            <a:r>
              <a:rPr sz="1300">
                <a:latin typeface="Arial"/>
                <a:cs typeface="Arial"/>
              </a:rPr>
              <a:t>reductions</a:t>
            </a:r>
            <a:r>
              <a:rPr sz="1300" spc="-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in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amount</a:t>
            </a:r>
            <a:r>
              <a:rPr sz="1300" spc="-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of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cooling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energy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used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(Reductions from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35%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to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67%).</a:t>
            </a:r>
            <a:r>
              <a:rPr sz="1300" spc="-4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These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studies</a:t>
            </a:r>
            <a:r>
              <a:rPr sz="1300" spc="-2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were</a:t>
            </a:r>
            <a:r>
              <a:rPr sz="1300" spc="-1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all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 spc="-10">
                <a:latin typeface="Arial"/>
                <a:cs typeface="Arial"/>
              </a:rPr>
              <a:t>performed </a:t>
            </a:r>
            <a:r>
              <a:rPr sz="1300">
                <a:latin typeface="Arial"/>
                <a:cs typeface="Arial"/>
              </a:rPr>
              <a:t>on</a:t>
            </a:r>
            <a:r>
              <a:rPr sz="1300" spc="-30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residences or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small</a:t>
            </a:r>
            <a:r>
              <a:rPr sz="1300" spc="-15">
                <a:latin typeface="Arial"/>
                <a:cs typeface="Arial"/>
              </a:rPr>
              <a:t> </a:t>
            </a:r>
            <a:r>
              <a:rPr sz="1300">
                <a:latin typeface="Arial"/>
                <a:cs typeface="Arial"/>
              </a:rPr>
              <a:t>school</a:t>
            </a:r>
            <a:r>
              <a:rPr sz="1300" spc="-25">
                <a:latin typeface="Arial"/>
                <a:cs typeface="Arial"/>
              </a:rPr>
              <a:t> </a:t>
            </a:r>
            <a:r>
              <a:rPr sz="1300" spc="-10">
                <a:latin typeface="Arial"/>
                <a:cs typeface="Arial"/>
              </a:rPr>
              <a:t>buildings.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2516" y="289559"/>
            <a:ext cx="8458200" cy="548640"/>
          </a:xfrm>
          <a:prstGeom prst="rect">
            <a:avLst/>
          </a:prstGeom>
          <a:solidFill>
            <a:srgbClr val="000000">
              <a:alpha val="50195"/>
            </a:srgbClr>
          </a:solidFill>
        </p:spPr>
        <p:txBody>
          <a:bodyPr vert="horz" wrap="square" lIns="0" tIns="34925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275"/>
              </a:spcBef>
            </a:pPr>
            <a:r>
              <a:rPr sz="3000">
                <a:solidFill>
                  <a:srgbClr val="000000"/>
                </a:solidFill>
              </a:rPr>
              <a:t>Lawrence</a:t>
            </a:r>
            <a:r>
              <a:rPr sz="3000" spc="-80">
                <a:solidFill>
                  <a:srgbClr val="000000"/>
                </a:solidFill>
              </a:rPr>
              <a:t> </a:t>
            </a:r>
            <a:r>
              <a:rPr sz="3000">
                <a:solidFill>
                  <a:srgbClr val="000000"/>
                </a:solidFill>
              </a:rPr>
              <a:t>Berkeley</a:t>
            </a:r>
            <a:r>
              <a:rPr sz="3000" spc="-100">
                <a:solidFill>
                  <a:srgbClr val="000000"/>
                </a:solidFill>
              </a:rPr>
              <a:t> </a:t>
            </a:r>
            <a:r>
              <a:rPr sz="3000">
                <a:solidFill>
                  <a:srgbClr val="000000"/>
                </a:solidFill>
              </a:rPr>
              <a:t>National</a:t>
            </a:r>
            <a:r>
              <a:rPr sz="3000" spc="-55">
                <a:solidFill>
                  <a:srgbClr val="000000"/>
                </a:solidFill>
              </a:rPr>
              <a:t> </a:t>
            </a:r>
            <a:r>
              <a:rPr sz="3000">
                <a:solidFill>
                  <a:srgbClr val="000000"/>
                </a:solidFill>
              </a:rPr>
              <a:t>Lab</a:t>
            </a:r>
            <a:r>
              <a:rPr sz="3000" spc="-70">
                <a:solidFill>
                  <a:srgbClr val="000000"/>
                </a:solidFill>
              </a:rPr>
              <a:t> </a:t>
            </a:r>
            <a:r>
              <a:rPr sz="3000" spc="-20">
                <a:solidFill>
                  <a:srgbClr val="000000"/>
                </a:solidFill>
              </a:rPr>
              <a:t>Test</a:t>
            </a:r>
            <a:r>
              <a:rPr sz="3000" spc="-70">
                <a:solidFill>
                  <a:srgbClr val="000000"/>
                </a:solidFill>
              </a:rPr>
              <a:t> </a:t>
            </a:r>
            <a:r>
              <a:rPr sz="3000" spc="-10">
                <a:solidFill>
                  <a:srgbClr val="000000"/>
                </a:solidFill>
              </a:rPr>
              <a:t>Results</a:t>
            </a:r>
            <a:endParaRPr sz="3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0"/>
            <a:ext cx="99059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998219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5332" y="5497168"/>
            <a:ext cx="36614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$77</a:t>
            </a:r>
            <a:r>
              <a:rPr sz="2800" b="1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3F3F3F"/>
                </a:solidFill>
                <a:latin typeface="Arial"/>
                <a:cs typeface="Arial"/>
              </a:rPr>
              <a:t>savings</a:t>
            </a:r>
            <a:r>
              <a:rPr sz="3200" b="1" spc="-18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per</a:t>
            </a:r>
            <a:r>
              <a:rPr sz="2800" b="1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 spc="-30">
                <a:solidFill>
                  <a:srgbClr val="3F3F3F"/>
                </a:solidFill>
                <a:latin typeface="Arial"/>
                <a:cs typeface="Arial"/>
              </a:rPr>
              <a:t>day.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457200"/>
            <a:ext cx="8714231" cy="48767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349758" rIns="0" bIns="0" rtlCol="0">
            <a:spAutoFit/>
          </a:bodyPr>
          <a:lstStyle/>
          <a:p>
            <a:pPr marL="1287145">
              <a:lnSpc>
                <a:spcPct val="100000"/>
              </a:lnSpc>
              <a:spcBef>
                <a:spcPts val="105"/>
              </a:spcBef>
            </a:pPr>
            <a:r>
              <a:rPr sz="3200" b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3200" b="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200" b="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sz="3200" b="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>
                <a:solidFill>
                  <a:srgbClr val="FFFFFF"/>
                </a:solidFill>
                <a:latin typeface="Arial"/>
                <a:cs typeface="Arial"/>
              </a:rPr>
              <a:t>roofs</a:t>
            </a:r>
            <a:r>
              <a:rPr sz="3200" b="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200" b="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>
                <a:solidFill>
                  <a:srgbClr val="FFFFFF"/>
                </a:solidFill>
                <a:latin typeface="Arial"/>
                <a:cs typeface="Arial"/>
              </a:rPr>
              <a:t>created</a:t>
            </a:r>
            <a:r>
              <a:rPr sz="3200" b="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-10">
                <a:solidFill>
                  <a:srgbClr val="FFFFFF"/>
                </a:solidFill>
                <a:latin typeface="Arial"/>
                <a:cs typeface="Arial"/>
              </a:rPr>
              <a:t>equal.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633345"/>
              </p:ext>
            </p:extLst>
          </p:nvPr>
        </p:nvGraphicFramePr>
        <p:xfrm>
          <a:off x="1974850" y="1302257"/>
          <a:ext cx="5418707" cy="3550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9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2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50419"/>
                        </a:lnSpc>
                        <a:spcBef>
                          <a:spcPts val="55"/>
                        </a:spcBef>
                      </a:pPr>
                      <a:r>
                        <a:rPr sz="12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Base</a:t>
                      </a: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ct val="150419"/>
                        </a:lnSpc>
                        <a:spcBef>
                          <a:spcPts val="55"/>
                        </a:spcBef>
                      </a:pPr>
                      <a:r>
                        <a:rPr sz="12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sz="1200" spc="-3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34975" marR="3175">
                        <a:lnSpc>
                          <a:spcPct val="150419"/>
                        </a:lnSpc>
                        <a:spcBef>
                          <a:spcPts val="55"/>
                        </a:spcBef>
                      </a:pPr>
                      <a:r>
                        <a:rPr sz="12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2nd</a:t>
                      </a:r>
                      <a:r>
                        <a:rPr sz="1200" spc="-45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Month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47274"/>
                        </a:lnSpc>
                      </a:pPr>
                      <a:r>
                        <a:rPr sz="1200" b="1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2007-</a:t>
                      </a:r>
                      <a:r>
                        <a:rPr sz="1200" b="1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ct val="147274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2008-</a:t>
                      </a:r>
                      <a:r>
                        <a:rPr sz="1200" b="1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4975" marR="3175">
                        <a:lnSpc>
                          <a:spcPct val="147274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2009-</a:t>
                      </a:r>
                      <a:r>
                        <a:rPr sz="1200" b="1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722">
                <a:tc>
                  <a:txBody>
                    <a:bodyPr/>
                    <a:lstStyle/>
                    <a:p>
                      <a:pPr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September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$67,373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$43,986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$55,574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36">
                <a:tc>
                  <a:txBody>
                    <a:bodyPr/>
                    <a:lstStyle/>
                    <a:p>
                      <a:pPr>
                        <a:lnSpc>
                          <a:spcPct val="15041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October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5041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$56,599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7990" algn="r">
                        <a:lnSpc>
                          <a:spcPct val="14412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$51,534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41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$48,649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November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$50,987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$41,870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$42,934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December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$43,072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$36,698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$37,601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January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$48,548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$41,994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$37,691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February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$46,440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$44,042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$42,319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March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$46,014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$40,528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$42,351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April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6880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$53,221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7990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$47,362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$39,678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25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$60,395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$53,807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$44,520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$58,745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$42,421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$52,670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307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July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$28,523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$47,699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$42,516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464">
                <a:tc>
                  <a:txBody>
                    <a:bodyPr/>
                    <a:lstStyle/>
                    <a:p>
                      <a:pPr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August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$59,622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$59,973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$44,146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8138">
                <a:tc>
                  <a:txBody>
                    <a:bodyPr/>
                    <a:lstStyle/>
                    <a:p>
                      <a:pPr>
                        <a:lnSpc>
                          <a:spcPct val="140985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9420" algn="r">
                        <a:lnSpc>
                          <a:spcPct val="140985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$619,539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0530" algn="r">
                        <a:lnSpc>
                          <a:spcPct val="140985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$551,914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40985"/>
                        </a:lnSpc>
                      </a:pPr>
                      <a:r>
                        <a:rPr sz="12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$530,649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605930"/>
              </p:ext>
            </p:extLst>
          </p:nvPr>
        </p:nvGraphicFramePr>
        <p:xfrm>
          <a:off x="1961705" y="4852251"/>
          <a:ext cx="5678803" cy="5553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1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530">
                <a:tc>
                  <a:txBody>
                    <a:bodyPr/>
                    <a:lstStyle/>
                    <a:p>
                      <a:pPr marL="31750">
                        <a:lnSpc>
                          <a:spcPct val="135220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Base</a:t>
                      </a:r>
                      <a:r>
                        <a:rPr sz="1000" spc="-4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35220"/>
                        </a:lnSpc>
                      </a:pP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9/07-</a:t>
                      </a:r>
                      <a:r>
                        <a:rPr sz="10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8/08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35220"/>
                        </a:lnSpc>
                      </a:pPr>
                      <a:r>
                        <a:rPr sz="10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$619,539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31750">
                        <a:lnSpc>
                          <a:spcPct val="140461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sz="1000" spc="-4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r>
                        <a:rPr sz="1000" spc="-3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3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application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40461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9/08-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8/09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9580">
                        <a:lnSpc>
                          <a:spcPct val="140461"/>
                        </a:lnSpc>
                      </a:pPr>
                      <a:r>
                        <a:rPr sz="1000" b="1" u="sng" spc="105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 </a:t>
                      </a:r>
                      <a:r>
                        <a:rPr sz="1000" b="1" u="sng" spc="-1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$551,914</a:t>
                      </a:r>
                      <a:r>
                        <a:rPr sz="1000" b="1" u="sng" spc="50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marL="31750">
                        <a:lnSpc>
                          <a:spcPct val="135220"/>
                        </a:lnSpc>
                      </a:pP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sz="1000" spc="-5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r>
                        <a:rPr sz="1000" spc="-4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Savings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5790">
                        <a:lnSpc>
                          <a:spcPct val="135220"/>
                        </a:lnSpc>
                        <a:tabLst>
                          <a:tab pos="1313180" algn="l"/>
                        </a:tabLst>
                      </a:pPr>
                      <a:r>
                        <a:rPr sz="10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$67,625</a:t>
                      </a:r>
                      <a:r>
                        <a:rPr sz="10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	or 20%</a:t>
                      </a:r>
                      <a:r>
                        <a:rPr sz="1000" b="1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reduction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840990"/>
              </p:ext>
            </p:extLst>
          </p:nvPr>
        </p:nvGraphicFramePr>
        <p:xfrm>
          <a:off x="1974850" y="5444491"/>
          <a:ext cx="5678804" cy="5553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4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530">
                <a:tc>
                  <a:txBody>
                    <a:bodyPr/>
                    <a:lstStyle/>
                    <a:p>
                      <a:pPr marL="31750">
                        <a:lnSpc>
                          <a:spcPct val="135220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Base</a:t>
                      </a:r>
                      <a:r>
                        <a:rPr sz="1000" spc="-4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41325" algn="r">
                        <a:lnSpc>
                          <a:spcPct val="135220"/>
                        </a:lnSpc>
                      </a:pP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9/07-</a:t>
                      </a:r>
                      <a:r>
                        <a:rPr sz="10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8/08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35220"/>
                        </a:lnSpc>
                      </a:pPr>
                      <a:r>
                        <a:rPr sz="10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$619,539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31750">
                        <a:lnSpc>
                          <a:spcPct val="140461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2nd</a:t>
                      </a:r>
                      <a:r>
                        <a:rPr sz="1000" spc="-3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Y-</a:t>
                      </a:r>
                      <a:r>
                        <a:rPr sz="1000" spc="-4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T-</a:t>
                      </a: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Totals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41325" algn="r">
                        <a:lnSpc>
                          <a:spcPct val="140461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9/09-</a:t>
                      </a:r>
                      <a:r>
                        <a:rPr sz="1000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12/09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9580">
                        <a:lnSpc>
                          <a:spcPct val="140461"/>
                        </a:lnSpc>
                      </a:pPr>
                      <a:r>
                        <a:rPr sz="1000" b="1" u="sng" spc="105" dirty="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 </a:t>
                      </a:r>
                      <a:r>
                        <a:rPr sz="1000" b="1" u="sng" spc="-10" dirty="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$530,649</a:t>
                      </a:r>
                      <a:r>
                        <a:rPr sz="1000" b="1" u="sng" spc="500" dirty="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marL="31750">
                        <a:lnSpc>
                          <a:spcPct val="135220"/>
                        </a:lnSpc>
                      </a:pP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2nd</a:t>
                      </a:r>
                      <a:r>
                        <a:rPr sz="1000" spc="-35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7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Y-</a:t>
                      </a:r>
                      <a:r>
                        <a:rPr sz="1000" spc="-4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T-</a:t>
                      </a: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000" spc="15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Savings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5790">
                        <a:lnSpc>
                          <a:spcPct val="135220"/>
                        </a:lnSpc>
                        <a:tabLst>
                          <a:tab pos="1313180" algn="l"/>
                        </a:tabLst>
                      </a:pPr>
                      <a:r>
                        <a:rPr sz="10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$88,890</a:t>
                      </a:r>
                      <a:r>
                        <a:rPr sz="10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	or 24%</a:t>
                      </a:r>
                      <a:r>
                        <a:rPr sz="1000" b="1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reduction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594730" y="6087631"/>
            <a:ext cx="6705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F3F3F"/>
                </a:solidFill>
                <a:latin typeface="Arial"/>
                <a:cs typeface="Arial"/>
              </a:rPr>
              <a:t>$87,515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61705" y="6031640"/>
            <a:ext cx="219456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Savings</a:t>
            </a:r>
            <a:r>
              <a:rPr sz="1100" b="1" spc="-4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since</a:t>
            </a:r>
            <a:r>
              <a:rPr sz="1100" b="1" spc="-5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3F3F3F"/>
                </a:solidFill>
                <a:latin typeface="Arial"/>
                <a:cs typeface="Arial"/>
              </a:rPr>
              <a:t>application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1100" b="1" spc="-4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Summer</a:t>
            </a:r>
            <a:r>
              <a:rPr sz="1100" b="1" spc="-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100" b="1" spc="-20" dirty="0">
                <a:solidFill>
                  <a:srgbClr val="3F3F3F"/>
                </a:solidFill>
                <a:latin typeface="Arial"/>
                <a:cs typeface="Arial"/>
              </a:rPr>
              <a:t> 2008</a:t>
            </a:r>
            <a:endParaRPr sz="11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 rot="20738962">
            <a:off x="5756274" y="2614985"/>
            <a:ext cx="3886200" cy="728980"/>
            <a:chOff x="5791200" y="2560319"/>
            <a:chExt cx="3886200" cy="728980"/>
          </a:xfrm>
        </p:grpSpPr>
        <p:sp>
          <p:nvSpPr>
            <p:cNvPr id="8" name="object 8"/>
            <p:cNvSpPr/>
            <p:nvPr/>
          </p:nvSpPr>
          <p:spPr>
            <a:xfrm>
              <a:off x="5791200" y="3014217"/>
              <a:ext cx="1830070" cy="274955"/>
            </a:xfrm>
            <a:custGeom>
              <a:avLst/>
              <a:gdLst/>
              <a:ahLst/>
              <a:cxnLst/>
              <a:rect l="l" t="t" r="r" b="b"/>
              <a:pathLst>
                <a:path w="1830070" h="274954">
                  <a:moveTo>
                    <a:pt x="70612" y="199390"/>
                  </a:moveTo>
                  <a:lnTo>
                    <a:pt x="0" y="247142"/>
                  </a:lnTo>
                  <a:lnTo>
                    <a:pt x="80518" y="274955"/>
                  </a:lnTo>
                  <a:lnTo>
                    <a:pt x="76605" y="245110"/>
                  </a:lnTo>
                  <a:lnTo>
                    <a:pt x="63754" y="245110"/>
                  </a:lnTo>
                  <a:lnTo>
                    <a:pt x="62103" y="232537"/>
                  </a:lnTo>
                  <a:lnTo>
                    <a:pt x="74739" y="230872"/>
                  </a:lnTo>
                  <a:lnTo>
                    <a:pt x="70612" y="199390"/>
                  </a:lnTo>
                  <a:close/>
                </a:path>
                <a:path w="1830070" h="274954">
                  <a:moveTo>
                    <a:pt x="74739" y="230872"/>
                  </a:moveTo>
                  <a:lnTo>
                    <a:pt x="62103" y="232537"/>
                  </a:lnTo>
                  <a:lnTo>
                    <a:pt x="63754" y="245110"/>
                  </a:lnTo>
                  <a:lnTo>
                    <a:pt x="76387" y="243447"/>
                  </a:lnTo>
                  <a:lnTo>
                    <a:pt x="74739" y="230872"/>
                  </a:lnTo>
                  <a:close/>
                </a:path>
                <a:path w="1830070" h="274954">
                  <a:moveTo>
                    <a:pt x="76387" y="243447"/>
                  </a:moveTo>
                  <a:lnTo>
                    <a:pt x="63754" y="245110"/>
                  </a:lnTo>
                  <a:lnTo>
                    <a:pt x="76605" y="245110"/>
                  </a:lnTo>
                  <a:lnTo>
                    <a:pt x="76387" y="243447"/>
                  </a:lnTo>
                  <a:close/>
                </a:path>
                <a:path w="1830070" h="274954">
                  <a:moveTo>
                    <a:pt x="1827911" y="0"/>
                  </a:moveTo>
                  <a:lnTo>
                    <a:pt x="74739" y="230872"/>
                  </a:lnTo>
                  <a:lnTo>
                    <a:pt x="76387" y="243447"/>
                  </a:lnTo>
                  <a:lnTo>
                    <a:pt x="1829689" y="12700"/>
                  </a:lnTo>
                  <a:lnTo>
                    <a:pt x="18279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000" y="2560319"/>
              <a:ext cx="2057400" cy="548640"/>
            </a:xfrm>
            <a:custGeom>
              <a:avLst/>
              <a:gdLst/>
              <a:ahLst/>
              <a:cxnLst/>
              <a:rect l="l" t="t" r="r" b="b"/>
              <a:pathLst>
                <a:path w="2057400" h="548639">
                  <a:moveTo>
                    <a:pt x="2057400" y="0"/>
                  </a:moveTo>
                  <a:lnTo>
                    <a:pt x="0" y="0"/>
                  </a:lnTo>
                  <a:lnTo>
                    <a:pt x="0" y="548640"/>
                  </a:lnTo>
                  <a:lnTo>
                    <a:pt x="2057400" y="548640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26717" y="237185"/>
            <a:ext cx="56699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/>
              <a:t>Tomball</a:t>
            </a:r>
            <a:r>
              <a:rPr sz="2400" spc="-90"/>
              <a:t> </a:t>
            </a:r>
            <a:r>
              <a:rPr sz="2400"/>
              <a:t>Jr.</a:t>
            </a:r>
            <a:r>
              <a:rPr sz="2400" spc="-75"/>
              <a:t> </a:t>
            </a:r>
            <a:r>
              <a:rPr sz="2400"/>
              <a:t>High</a:t>
            </a:r>
            <a:r>
              <a:rPr sz="2400" spc="-90"/>
              <a:t> </a:t>
            </a:r>
            <a:r>
              <a:rPr sz="2400"/>
              <a:t>School</a:t>
            </a:r>
            <a:r>
              <a:rPr sz="2400" spc="-85"/>
              <a:t> </a:t>
            </a:r>
            <a:r>
              <a:rPr sz="2400"/>
              <a:t>Electrical</a:t>
            </a:r>
            <a:r>
              <a:rPr sz="2400" spc="-75"/>
              <a:t> </a:t>
            </a:r>
            <a:r>
              <a:rPr sz="2400" spc="-20"/>
              <a:t>Cost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7543800" y="4820411"/>
            <a:ext cx="311150" cy="970915"/>
          </a:xfrm>
          <a:custGeom>
            <a:avLst/>
            <a:gdLst/>
            <a:ahLst/>
            <a:cxnLst/>
            <a:rect l="l" t="t" r="r" b="b"/>
            <a:pathLst>
              <a:path w="311150" h="970914">
                <a:moveTo>
                  <a:pt x="306324" y="958545"/>
                </a:moveTo>
                <a:lnTo>
                  <a:pt x="75450" y="900823"/>
                </a:lnTo>
                <a:lnTo>
                  <a:pt x="76225" y="897737"/>
                </a:lnTo>
                <a:lnTo>
                  <a:pt x="83185" y="870013"/>
                </a:lnTo>
                <a:lnTo>
                  <a:pt x="0" y="888492"/>
                </a:lnTo>
                <a:lnTo>
                  <a:pt x="64643" y="943940"/>
                </a:lnTo>
                <a:lnTo>
                  <a:pt x="72364" y="913142"/>
                </a:lnTo>
                <a:lnTo>
                  <a:pt x="303276" y="970864"/>
                </a:lnTo>
                <a:lnTo>
                  <a:pt x="306324" y="958545"/>
                </a:lnTo>
                <a:close/>
              </a:path>
              <a:path w="311150" h="970914">
                <a:moveTo>
                  <a:pt x="310896" y="912876"/>
                </a:moveTo>
                <a:lnTo>
                  <a:pt x="100850" y="72377"/>
                </a:lnTo>
                <a:lnTo>
                  <a:pt x="131699" y="64643"/>
                </a:lnTo>
                <a:lnTo>
                  <a:pt x="127762" y="60071"/>
                </a:lnTo>
                <a:lnTo>
                  <a:pt x="76200" y="0"/>
                </a:lnTo>
                <a:lnTo>
                  <a:pt x="57658" y="83185"/>
                </a:lnTo>
                <a:lnTo>
                  <a:pt x="88544" y="75450"/>
                </a:lnTo>
                <a:lnTo>
                  <a:pt x="298577" y="915936"/>
                </a:lnTo>
                <a:lnTo>
                  <a:pt x="310896" y="9128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21357" y="701420"/>
            <a:ext cx="61595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>
                <a:solidFill>
                  <a:srgbClr val="3F3F3F"/>
                </a:solidFill>
                <a:latin typeface="Arial"/>
                <a:cs typeface="Arial"/>
              </a:rPr>
              <a:t>Electrical</a:t>
            </a:r>
            <a:r>
              <a:rPr sz="2000" b="1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3F3F3F"/>
                </a:solidFill>
                <a:latin typeface="Arial"/>
                <a:cs typeface="Arial"/>
              </a:rPr>
              <a:t>cost</a:t>
            </a:r>
            <a:r>
              <a:rPr sz="2000" b="1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3F3F3F"/>
                </a:solidFill>
                <a:latin typeface="Arial"/>
                <a:cs typeface="Arial"/>
              </a:rPr>
              <a:t>before</a:t>
            </a:r>
            <a:r>
              <a:rPr sz="2000" b="1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3F3F3F"/>
                </a:solidFill>
                <a:latin typeface="Arial"/>
                <a:cs typeface="Arial"/>
              </a:rPr>
              <a:t>and after</a:t>
            </a:r>
            <a:r>
              <a:rPr sz="2000" b="1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3F3F3F"/>
                </a:solidFill>
                <a:latin typeface="Arial"/>
                <a:cs typeface="Arial"/>
              </a:rPr>
              <a:t>roofing</a:t>
            </a:r>
            <a:r>
              <a:rPr sz="2000" b="1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3F3F3F"/>
                </a:solidFill>
                <a:latin typeface="Arial"/>
                <a:cs typeface="Arial"/>
              </a:rPr>
              <a:t>application.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0000" y="2560319"/>
            <a:ext cx="2057400" cy="5486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940" marR="10160">
              <a:lnSpc>
                <a:spcPct val="100000"/>
              </a:lnSpc>
            </a:pPr>
            <a:r>
              <a:rPr sz="1200">
                <a:latin typeface="Arial"/>
                <a:cs typeface="Arial"/>
              </a:rPr>
              <a:t>Note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1: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due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to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change</a:t>
            </a:r>
            <a:r>
              <a:rPr sz="1200" spc="-3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in</a:t>
            </a:r>
            <a:r>
              <a:rPr sz="1200" spc="-5">
                <a:latin typeface="Arial"/>
                <a:cs typeface="Arial"/>
              </a:rPr>
              <a:t> </a:t>
            </a:r>
            <a:r>
              <a:rPr sz="1200" spc="-25">
                <a:latin typeface="Arial"/>
                <a:cs typeface="Arial"/>
              </a:rPr>
              <a:t>REP </a:t>
            </a:r>
            <a:r>
              <a:rPr sz="1200">
                <a:latin typeface="Arial"/>
                <a:cs typeface="Arial"/>
              </a:rPr>
              <a:t>in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May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09",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electricity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 spc="-20">
                <a:latin typeface="Arial"/>
                <a:cs typeface="Arial"/>
              </a:rPr>
              <a:t>rate </a:t>
            </a:r>
            <a:r>
              <a:rPr sz="1200">
                <a:latin typeface="Arial"/>
                <a:cs typeface="Arial"/>
              </a:rPr>
              <a:t>dropped</a:t>
            </a:r>
            <a:r>
              <a:rPr sz="1200" spc="-4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less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than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 spc="-25">
                <a:latin typeface="Arial"/>
                <a:cs typeface="Arial"/>
              </a:rPr>
              <a:t>3%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217925"/>
              </p:ext>
            </p:extLst>
          </p:nvPr>
        </p:nvGraphicFramePr>
        <p:xfrm>
          <a:off x="1974850" y="1302257"/>
          <a:ext cx="5570853" cy="3550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0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0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1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50419"/>
                        </a:lnSpc>
                        <a:spcBef>
                          <a:spcPts val="55"/>
                        </a:spcBef>
                      </a:pPr>
                      <a:r>
                        <a:rPr sz="12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Base</a:t>
                      </a: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ct val="150419"/>
                        </a:lnSpc>
                        <a:spcBef>
                          <a:spcPts val="55"/>
                        </a:spcBef>
                      </a:pPr>
                      <a:r>
                        <a:rPr sz="12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sz="1200" spc="-3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34975" marR="3175">
                        <a:lnSpc>
                          <a:spcPct val="150419"/>
                        </a:lnSpc>
                        <a:spcBef>
                          <a:spcPts val="55"/>
                        </a:spcBef>
                      </a:pPr>
                      <a:r>
                        <a:rPr sz="12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2nd</a:t>
                      </a:r>
                      <a:r>
                        <a:rPr sz="1200" spc="-45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Month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25730">
                        <a:lnSpc>
                          <a:spcPct val="147274"/>
                        </a:lnSpc>
                      </a:pPr>
                      <a:r>
                        <a:rPr sz="1200" b="1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2007-</a:t>
                      </a:r>
                      <a:r>
                        <a:rPr sz="1200" b="1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5305">
                        <a:lnSpc>
                          <a:spcPct val="147274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2008-</a:t>
                      </a:r>
                      <a:r>
                        <a:rPr sz="1200" b="1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4975" marR="3175">
                        <a:lnSpc>
                          <a:spcPct val="147274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2009-</a:t>
                      </a:r>
                      <a:r>
                        <a:rPr sz="1200" b="1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2010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September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$67,373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$43,986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3605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$55,574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5041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October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5041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$56,599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7990" algn="r">
                        <a:lnSpc>
                          <a:spcPct val="14412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$51,534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419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$48,649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November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$50,987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$41,870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$42,934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December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$43,072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$36,698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$37,601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January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$48,548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$41,994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$37,691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February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$46,440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$44,042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$42,319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March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$46,014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$40,528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6750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$42,351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April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6880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$53,221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7990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$47,362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$39,678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25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$60,395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$53,807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$44,520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June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$58,745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$42,421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$52,670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47274"/>
                        </a:lnSpc>
                      </a:pPr>
                      <a:r>
                        <a:rPr sz="12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July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$28,523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$47,699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274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$42,516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August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437515" algn="r"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$59,622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28625" algn="r"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$59,973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47798"/>
                        </a:lnSpc>
                      </a:pPr>
                      <a:r>
                        <a:rPr sz="1200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$44,146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3515">
                <a:tc>
                  <a:txBody>
                    <a:bodyPr/>
                    <a:lstStyle/>
                    <a:p>
                      <a:pPr>
                        <a:lnSpc>
                          <a:spcPct val="140985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Total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9420" algn="r">
                        <a:lnSpc>
                          <a:spcPct val="140985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$619,539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430530" algn="r">
                        <a:lnSpc>
                          <a:spcPct val="140985"/>
                        </a:lnSpc>
                      </a:pPr>
                      <a:r>
                        <a:rPr sz="12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$551,914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10" algn="r">
                        <a:lnSpc>
                          <a:spcPct val="140985"/>
                        </a:lnSpc>
                      </a:pPr>
                      <a:r>
                        <a:rPr sz="12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$530,649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467383"/>
              </p:ext>
            </p:extLst>
          </p:nvPr>
        </p:nvGraphicFramePr>
        <p:xfrm>
          <a:off x="1960880" y="4889568"/>
          <a:ext cx="5671182" cy="573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1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6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3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530">
                <a:tc>
                  <a:txBody>
                    <a:bodyPr/>
                    <a:lstStyle/>
                    <a:p>
                      <a:pPr marL="31750">
                        <a:lnSpc>
                          <a:spcPct val="135220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Base</a:t>
                      </a:r>
                      <a:r>
                        <a:rPr sz="1000" spc="-4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35220"/>
                        </a:lnSpc>
                      </a:pP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9/07-</a:t>
                      </a:r>
                      <a:r>
                        <a:rPr sz="10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8/08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2610">
                        <a:lnSpc>
                          <a:spcPct val="135220"/>
                        </a:lnSpc>
                      </a:pPr>
                      <a:r>
                        <a:rPr sz="1000" b="1" spc="-1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$619,539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marL="31750">
                        <a:lnSpc>
                          <a:spcPct val="140461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sz="1000" spc="-4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r>
                        <a:rPr sz="1000" spc="-3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000" spc="-35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application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40461"/>
                        </a:lnSpc>
                      </a:pPr>
                      <a:r>
                        <a:rPr sz="100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9/08-</a:t>
                      </a:r>
                      <a:r>
                        <a:rPr sz="1000" spc="-2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8/09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9580">
                        <a:lnSpc>
                          <a:spcPct val="140461"/>
                        </a:lnSpc>
                      </a:pPr>
                      <a:r>
                        <a:rPr sz="1000" b="1" u="sng" spc="105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 </a:t>
                      </a:r>
                      <a:r>
                        <a:rPr sz="1000" b="1" u="sng" spc="-1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$551,914</a:t>
                      </a:r>
                      <a:r>
                        <a:rPr sz="1000" b="1" u="sng" spc="500">
                          <a:solidFill>
                            <a:srgbClr val="3F3F3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530">
                <a:tc>
                  <a:txBody>
                    <a:bodyPr/>
                    <a:lstStyle/>
                    <a:p>
                      <a:pPr marL="31750">
                        <a:lnSpc>
                          <a:spcPct val="135220"/>
                        </a:lnSpc>
                      </a:pPr>
                      <a:r>
                        <a:rPr sz="100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1st</a:t>
                      </a:r>
                      <a:r>
                        <a:rPr sz="1000" spc="-5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2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Year</a:t>
                      </a:r>
                      <a:r>
                        <a:rPr sz="1000" spc="-4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Savings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5790">
                        <a:lnSpc>
                          <a:spcPct val="135220"/>
                        </a:lnSpc>
                        <a:tabLst>
                          <a:tab pos="1313180" algn="l"/>
                        </a:tabLst>
                      </a:pPr>
                      <a:r>
                        <a:rPr sz="10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$67,625</a:t>
                      </a:r>
                      <a:r>
                        <a:rPr sz="10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1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or</a:t>
                      </a:r>
                      <a:r>
                        <a:rPr sz="1100" b="1" spc="-3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11%</a:t>
                      </a:r>
                      <a:r>
                        <a:rPr sz="1100" b="1" spc="-5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3F3F3F"/>
                          </a:solidFill>
                          <a:latin typeface="Arial"/>
                          <a:cs typeface="Arial"/>
                        </a:rPr>
                        <a:t>reduction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915029" y="5532427"/>
            <a:ext cx="75628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3F3F3F"/>
                </a:solidFill>
                <a:latin typeface="Arial"/>
                <a:cs typeface="Arial"/>
              </a:rPr>
              <a:t>9/07-</a:t>
            </a:r>
            <a:r>
              <a:rPr sz="1050" spc="-20" dirty="0">
                <a:solidFill>
                  <a:srgbClr val="3F3F3F"/>
                </a:solidFill>
                <a:latin typeface="Arial"/>
                <a:cs typeface="Arial"/>
              </a:rPr>
              <a:t>8/08</a:t>
            </a:r>
            <a:endParaRPr sz="1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50" dirty="0">
                <a:solidFill>
                  <a:srgbClr val="3F3F3F"/>
                </a:solidFill>
                <a:latin typeface="Arial"/>
                <a:cs typeface="Arial"/>
              </a:rPr>
              <a:t>9/09-</a:t>
            </a:r>
            <a:r>
              <a:rPr sz="1050" spc="-10" dirty="0">
                <a:solidFill>
                  <a:srgbClr val="3F3F3F"/>
                </a:solidFill>
                <a:latin typeface="Arial"/>
                <a:cs typeface="Arial"/>
              </a:rPr>
              <a:t>12/09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8754" y="5454189"/>
            <a:ext cx="1285875" cy="497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50" dirty="0">
                <a:solidFill>
                  <a:srgbClr val="3F3F3F"/>
                </a:solidFill>
                <a:latin typeface="Arial"/>
                <a:cs typeface="Arial"/>
              </a:rPr>
              <a:t>Base</a:t>
            </a:r>
            <a:r>
              <a:rPr lang="en-US" sz="1050" spc="-4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sz="1050" spc="-20" dirty="0">
                <a:solidFill>
                  <a:srgbClr val="3F3F3F"/>
                </a:solidFill>
                <a:latin typeface="Arial"/>
                <a:cs typeface="Arial"/>
              </a:rPr>
              <a:t>Year</a:t>
            </a:r>
            <a:endParaRPr lang="en-US" sz="10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lang="en-US" sz="1050" dirty="0">
                <a:solidFill>
                  <a:srgbClr val="3F3F3F"/>
                </a:solidFill>
                <a:latin typeface="Arial"/>
                <a:cs typeface="Arial"/>
              </a:rPr>
              <a:t>2nd</a:t>
            </a:r>
            <a:r>
              <a:rPr lang="en-US" sz="1050" spc="-3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sz="1050" spc="-70" dirty="0">
                <a:solidFill>
                  <a:srgbClr val="3F3F3F"/>
                </a:solidFill>
                <a:latin typeface="Arial"/>
                <a:cs typeface="Arial"/>
              </a:rPr>
              <a:t>Y-</a:t>
            </a:r>
            <a:r>
              <a:rPr lang="en-US" sz="1050" spc="-40" dirty="0">
                <a:solidFill>
                  <a:srgbClr val="3F3F3F"/>
                </a:solidFill>
                <a:latin typeface="Arial"/>
                <a:cs typeface="Arial"/>
              </a:rPr>
              <a:t>T-</a:t>
            </a:r>
            <a:r>
              <a:rPr lang="en-US" sz="1050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lang="en-US" sz="1050" spc="-10" dirty="0">
                <a:solidFill>
                  <a:srgbClr val="3F3F3F"/>
                </a:solidFill>
                <a:latin typeface="Arial"/>
                <a:cs typeface="Arial"/>
              </a:rPr>
              <a:t> Totals </a:t>
            </a:r>
            <a:r>
              <a:rPr lang="en-US" sz="1050" dirty="0">
                <a:solidFill>
                  <a:srgbClr val="3F3F3F"/>
                </a:solidFill>
                <a:latin typeface="Arial"/>
                <a:cs typeface="Arial"/>
              </a:rPr>
              <a:t>2nd</a:t>
            </a:r>
            <a:r>
              <a:rPr lang="en-US" sz="1050" spc="-3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sz="1050" spc="-70" dirty="0">
                <a:solidFill>
                  <a:srgbClr val="3F3F3F"/>
                </a:solidFill>
                <a:latin typeface="Arial"/>
                <a:cs typeface="Arial"/>
              </a:rPr>
              <a:t>Y-</a:t>
            </a:r>
            <a:r>
              <a:rPr lang="en-US" sz="1050" spc="-40" dirty="0">
                <a:solidFill>
                  <a:srgbClr val="3F3F3F"/>
                </a:solidFill>
                <a:latin typeface="Arial"/>
                <a:cs typeface="Arial"/>
              </a:rPr>
              <a:t>T-</a:t>
            </a:r>
            <a:r>
              <a:rPr lang="en-US" sz="1050" dirty="0">
                <a:solidFill>
                  <a:srgbClr val="3F3F3F"/>
                </a:solidFill>
                <a:latin typeface="Arial"/>
                <a:cs typeface="Arial"/>
              </a:rPr>
              <a:t>D</a:t>
            </a:r>
            <a:r>
              <a:rPr lang="en-US" sz="1050" spc="1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sz="1050" spc="-10" dirty="0">
                <a:solidFill>
                  <a:srgbClr val="3F3F3F"/>
                </a:solidFill>
                <a:latin typeface="Arial"/>
                <a:cs typeface="Arial"/>
              </a:rPr>
              <a:t>Savings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2138" y="5486701"/>
            <a:ext cx="889000" cy="4975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solidFill>
                  <a:srgbClr val="3F3F3F"/>
                </a:solidFill>
                <a:latin typeface="Arial"/>
                <a:cs typeface="Arial"/>
              </a:rPr>
              <a:t>$619,539</a:t>
            </a:r>
            <a:endParaRPr sz="10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050" b="1" u="sng" spc="105" dirty="0">
                <a:solidFill>
                  <a:srgbClr val="3F3F3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050" b="1" u="sng" spc="-10" dirty="0">
                <a:solidFill>
                  <a:srgbClr val="3F3F3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$530,649</a:t>
            </a:r>
            <a:r>
              <a:rPr sz="1050" b="1" u="sng" spc="500" dirty="0">
                <a:solidFill>
                  <a:srgbClr val="3F3F3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endParaRPr sz="1050" dirty="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050" b="1" spc="-10" dirty="0">
                <a:solidFill>
                  <a:srgbClr val="3F3F3F"/>
                </a:solidFill>
                <a:latin typeface="Arial"/>
                <a:cs typeface="Arial"/>
              </a:rPr>
              <a:t>$88,890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1138" y="5583047"/>
            <a:ext cx="1261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3F3F3F"/>
                </a:solidFill>
                <a:latin typeface="Arial"/>
                <a:cs typeface="Arial"/>
              </a:rPr>
              <a:t>or 14%</a:t>
            </a:r>
            <a:r>
              <a:rPr sz="1200" b="1" spc="-2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3F3F3F"/>
                </a:solidFill>
                <a:latin typeface="Arial"/>
                <a:cs typeface="Arial"/>
              </a:rPr>
              <a:t>reduction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1828" y="6063952"/>
            <a:ext cx="7696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3F3F3F"/>
                </a:solidFill>
                <a:latin typeface="Arial"/>
                <a:cs typeface="Arial"/>
              </a:rPr>
              <a:t>$156,515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68754" y="5990515"/>
            <a:ext cx="2194560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Savings</a:t>
            </a:r>
            <a:r>
              <a:rPr sz="1100" b="1" spc="-4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since</a:t>
            </a:r>
            <a:r>
              <a:rPr sz="1100" b="1" spc="-5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3F3F3F"/>
                </a:solidFill>
                <a:latin typeface="Arial"/>
                <a:cs typeface="Arial"/>
              </a:rPr>
              <a:t>application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1100" b="1" spc="-4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Summer</a:t>
            </a:r>
            <a:r>
              <a:rPr sz="1100" b="1" spc="-2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100" b="1" spc="-20" dirty="0">
                <a:solidFill>
                  <a:srgbClr val="3F3F3F"/>
                </a:solidFill>
                <a:latin typeface="Arial"/>
                <a:cs typeface="Arial"/>
              </a:rPr>
              <a:t> 2008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43800" y="4820411"/>
            <a:ext cx="311150" cy="970915"/>
          </a:xfrm>
          <a:custGeom>
            <a:avLst/>
            <a:gdLst/>
            <a:ahLst/>
            <a:cxnLst/>
            <a:rect l="l" t="t" r="r" b="b"/>
            <a:pathLst>
              <a:path w="311150" h="970914">
                <a:moveTo>
                  <a:pt x="306324" y="958545"/>
                </a:moveTo>
                <a:lnTo>
                  <a:pt x="75450" y="900823"/>
                </a:lnTo>
                <a:lnTo>
                  <a:pt x="76225" y="897737"/>
                </a:lnTo>
                <a:lnTo>
                  <a:pt x="83185" y="870013"/>
                </a:lnTo>
                <a:lnTo>
                  <a:pt x="0" y="888492"/>
                </a:lnTo>
                <a:lnTo>
                  <a:pt x="64643" y="943940"/>
                </a:lnTo>
                <a:lnTo>
                  <a:pt x="72364" y="913142"/>
                </a:lnTo>
                <a:lnTo>
                  <a:pt x="303276" y="970864"/>
                </a:lnTo>
                <a:lnTo>
                  <a:pt x="306324" y="958545"/>
                </a:lnTo>
                <a:close/>
              </a:path>
              <a:path w="311150" h="970914">
                <a:moveTo>
                  <a:pt x="310896" y="912876"/>
                </a:moveTo>
                <a:lnTo>
                  <a:pt x="100850" y="72377"/>
                </a:lnTo>
                <a:lnTo>
                  <a:pt x="131699" y="64643"/>
                </a:lnTo>
                <a:lnTo>
                  <a:pt x="127762" y="60071"/>
                </a:lnTo>
                <a:lnTo>
                  <a:pt x="76200" y="0"/>
                </a:lnTo>
                <a:lnTo>
                  <a:pt x="57658" y="83185"/>
                </a:lnTo>
                <a:lnTo>
                  <a:pt x="88544" y="75450"/>
                </a:lnTo>
                <a:lnTo>
                  <a:pt x="298577" y="915936"/>
                </a:lnTo>
                <a:lnTo>
                  <a:pt x="310896" y="9128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 rot="20803391">
            <a:off x="5741149" y="2566144"/>
            <a:ext cx="3943842" cy="788380"/>
            <a:chOff x="5733558" y="2560319"/>
            <a:chExt cx="3943842" cy="788380"/>
          </a:xfrm>
        </p:grpSpPr>
        <p:sp>
          <p:nvSpPr>
            <p:cNvPr id="12" name="object 12"/>
            <p:cNvSpPr/>
            <p:nvPr/>
          </p:nvSpPr>
          <p:spPr>
            <a:xfrm>
              <a:off x="5733558" y="3073744"/>
              <a:ext cx="1830070" cy="274955"/>
            </a:xfrm>
            <a:custGeom>
              <a:avLst/>
              <a:gdLst/>
              <a:ahLst/>
              <a:cxnLst/>
              <a:rect l="l" t="t" r="r" b="b"/>
              <a:pathLst>
                <a:path w="1830070" h="274954">
                  <a:moveTo>
                    <a:pt x="70612" y="199390"/>
                  </a:moveTo>
                  <a:lnTo>
                    <a:pt x="0" y="247142"/>
                  </a:lnTo>
                  <a:lnTo>
                    <a:pt x="80518" y="274955"/>
                  </a:lnTo>
                  <a:lnTo>
                    <a:pt x="76605" y="245110"/>
                  </a:lnTo>
                  <a:lnTo>
                    <a:pt x="63754" y="245110"/>
                  </a:lnTo>
                  <a:lnTo>
                    <a:pt x="62103" y="232537"/>
                  </a:lnTo>
                  <a:lnTo>
                    <a:pt x="74739" y="230872"/>
                  </a:lnTo>
                  <a:lnTo>
                    <a:pt x="70612" y="199390"/>
                  </a:lnTo>
                  <a:close/>
                </a:path>
                <a:path w="1830070" h="274954">
                  <a:moveTo>
                    <a:pt x="74739" y="230872"/>
                  </a:moveTo>
                  <a:lnTo>
                    <a:pt x="62103" y="232537"/>
                  </a:lnTo>
                  <a:lnTo>
                    <a:pt x="63754" y="245110"/>
                  </a:lnTo>
                  <a:lnTo>
                    <a:pt x="76387" y="243447"/>
                  </a:lnTo>
                  <a:lnTo>
                    <a:pt x="74739" y="230872"/>
                  </a:lnTo>
                  <a:close/>
                </a:path>
                <a:path w="1830070" h="274954">
                  <a:moveTo>
                    <a:pt x="76387" y="243447"/>
                  </a:moveTo>
                  <a:lnTo>
                    <a:pt x="63754" y="245110"/>
                  </a:lnTo>
                  <a:lnTo>
                    <a:pt x="76605" y="245110"/>
                  </a:lnTo>
                  <a:lnTo>
                    <a:pt x="76387" y="243447"/>
                  </a:lnTo>
                  <a:close/>
                </a:path>
                <a:path w="1830070" h="274954">
                  <a:moveTo>
                    <a:pt x="1827911" y="0"/>
                  </a:moveTo>
                  <a:lnTo>
                    <a:pt x="74739" y="230872"/>
                  </a:lnTo>
                  <a:lnTo>
                    <a:pt x="76387" y="243447"/>
                  </a:lnTo>
                  <a:lnTo>
                    <a:pt x="1829689" y="12700"/>
                  </a:lnTo>
                  <a:lnTo>
                    <a:pt x="18279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620000" y="2560319"/>
              <a:ext cx="2057400" cy="548640"/>
            </a:xfrm>
            <a:custGeom>
              <a:avLst/>
              <a:gdLst/>
              <a:ahLst/>
              <a:cxnLst/>
              <a:rect l="l" t="t" r="r" b="b"/>
              <a:pathLst>
                <a:path w="2057400" h="548639">
                  <a:moveTo>
                    <a:pt x="2057400" y="0"/>
                  </a:moveTo>
                  <a:lnTo>
                    <a:pt x="0" y="0"/>
                  </a:lnTo>
                  <a:lnTo>
                    <a:pt x="0" y="548640"/>
                  </a:lnTo>
                  <a:lnTo>
                    <a:pt x="2057400" y="548640"/>
                  </a:lnTo>
                  <a:lnTo>
                    <a:pt x="2057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710308" y="273507"/>
            <a:ext cx="6170295" cy="758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5"/>
              <a:t>Tomball</a:t>
            </a:r>
            <a:r>
              <a:rPr sz="2800" spc="-100"/>
              <a:t> </a:t>
            </a:r>
            <a:r>
              <a:rPr sz="2800"/>
              <a:t>High</a:t>
            </a:r>
            <a:r>
              <a:rPr sz="2800" spc="-110"/>
              <a:t> </a:t>
            </a:r>
            <a:r>
              <a:rPr sz="2800"/>
              <a:t>School</a:t>
            </a:r>
            <a:r>
              <a:rPr sz="2800" spc="-95"/>
              <a:t> </a:t>
            </a:r>
            <a:r>
              <a:rPr sz="2800"/>
              <a:t>Electrical</a:t>
            </a:r>
            <a:r>
              <a:rPr sz="2800" spc="-110"/>
              <a:t> </a:t>
            </a:r>
            <a:r>
              <a:rPr sz="2800" spc="-20"/>
              <a:t>Cost</a:t>
            </a:r>
            <a:endParaRPr sz="2800"/>
          </a:p>
          <a:p>
            <a:pPr marL="23495">
              <a:lnSpc>
                <a:spcPct val="100000"/>
              </a:lnSpc>
              <a:spcBef>
                <a:spcPts val="15"/>
              </a:spcBef>
            </a:pPr>
            <a:r>
              <a:rPr sz="2000"/>
              <a:t>Electrical</a:t>
            </a:r>
            <a:r>
              <a:rPr sz="2000" spc="-55"/>
              <a:t> </a:t>
            </a:r>
            <a:r>
              <a:rPr sz="2000"/>
              <a:t>cost</a:t>
            </a:r>
            <a:r>
              <a:rPr sz="2000" spc="-15"/>
              <a:t> </a:t>
            </a:r>
            <a:r>
              <a:rPr sz="2000"/>
              <a:t>before</a:t>
            </a:r>
            <a:r>
              <a:rPr sz="2000" spc="-25"/>
              <a:t> </a:t>
            </a:r>
            <a:r>
              <a:rPr sz="2000"/>
              <a:t>and after</a:t>
            </a:r>
            <a:r>
              <a:rPr sz="2000" spc="-40"/>
              <a:t> </a:t>
            </a:r>
            <a:r>
              <a:rPr sz="2000"/>
              <a:t>roofing</a:t>
            </a:r>
            <a:r>
              <a:rPr sz="2000" spc="-20"/>
              <a:t> </a:t>
            </a:r>
            <a:r>
              <a:rPr sz="2000" spc="-10"/>
              <a:t>application.</a:t>
            </a:r>
            <a:endParaRPr sz="2000"/>
          </a:p>
        </p:txBody>
      </p:sp>
      <p:sp>
        <p:nvSpPr>
          <p:cNvPr id="15" name="object 15"/>
          <p:cNvSpPr txBox="1"/>
          <p:nvPr/>
        </p:nvSpPr>
        <p:spPr>
          <a:xfrm>
            <a:off x="7620000" y="2560319"/>
            <a:ext cx="2057400" cy="54864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940" marR="10160">
              <a:lnSpc>
                <a:spcPct val="100000"/>
              </a:lnSpc>
            </a:pPr>
            <a:r>
              <a:rPr sz="1200">
                <a:latin typeface="Arial"/>
                <a:cs typeface="Arial"/>
              </a:rPr>
              <a:t>Note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1: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due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to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change</a:t>
            </a:r>
            <a:r>
              <a:rPr sz="1200" spc="-3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in</a:t>
            </a:r>
            <a:r>
              <a:rPr sz="1200" spc="-5">
                <a:latin typeface="Arial"/>
                <a:cs typeface="Arial"/>
              </a:rPr>
              <a:t> </a:t>
            </a:r>
            <a:r>
              <a:rPr sz="1200" spc="-25">
                <a:latin typeface="Arial"/>
                <a:cs typeface="Arial"/>
              </a:rPr>
              <a:t>REP </a:t>
            </a:r>
            <a:r>
              <a:rPr sz="1200">
                <a:latin typeface="Arial"/>
                <a:cs typeface="Arial"/>
              </a:rPr>
              <a:t>in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May</a:t>
            </a:r>
            <a:r>
              <a:rPr sz="1200" spc="-1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09",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electricity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 spc="-20">
                <a:latin typeface="Arial"/>
                <a:cs typeface="Arial"/>
              </a:rPr>
              <a:t>rate </a:t>
            </a:r>
            <a:r>
              <a:rPr sz="1200">
                <a:latin typeface="Arial"/>
                <a:cs typeface="Arial"/>
              </a:rPr>
              <a:t>dropped</a:t>
            </a:r>
            <a:r>
              <a:rPr sz="1200" spc="-4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less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than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 spc="-25">
                <a:latin typeface="Arial"/>
                <a:cs typeface="Arial"/>
              </a:rPr>
              <a:t>3%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24800" y="5268465"/>
            <a:ext cx="2306320" cy="990600"/>
          </a:xfrm>
          <a:custGeom>
            <a:avLst/>
            <a:gdLst/>
            <a:ahLst/>
            <a:cxnLst/>
            <a:rect l="l" t="t" r="r" b="b"/>
            <a:pathLst>
              <a:path w="2306320" h="990600">
                <a:moveTo>
                  <a:pt x="2305812" y="0"/>
                </a:moveTo>
                <a:lnTo>
                  <a:pt x="0" y="0"/>
                </a:lnTo>
                <a:lnTo>
                  <a:pt x="0" y="990600"/>
                </a:lnTo>
                <a:lnTo>
                  <a:pt x="2305812" y="990600"/>
                </a:lnTo>
                <a:lnTo>
                  <a:pt x="23058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924800" y="5268465"/>
            <a:ext cx="2306320" cy="9906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27940" marR="18415">
              <a:lnSpc>
                <a:spcPct val="100000"/>
              </a:lnSpc>
              <a:spcBef>
                <a:spcPts val="150"/>
              </a:spcBef>
            </a:pPr>
            <a:r>
              <a:rPr sz="1200">
                <a:latin typeface="Arial"/>
                <a:cs typeface="Arial"/>
              </a:rPr>
              <a:t>Note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2: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Unlike</a:t>
            </a:r>
            <a:r>
              <a:rPr sz="1200" spc="-50">
                <a:latin typeface="Arial"/>
                <a:cs typeface="Arial"/>
              </a:rPr>
              <a:t> </a:t>
            </a:r>
            <a:r>
              <a:rPr sz="1200" spc="-20">
                <a:latin typeface="Arial"/>
                <a:cs typeface="Arial"/>
              </a:rPr>
              <a:t>Tomball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J.H.,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 spc="-20">
                <a:latin typeface="Arial"/>
                <a:cs typeface="Arial"/>
              </a:rPr>
              <a:t>this </a:t>
            </a:r>
            <a:r>
              <a:rPr sz="1200">
                <a:latin typeface="Arial"/>
                <a:cs typeface="Arial"/>
              </a:rPr>
              <a:t>roof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was</a:t>
            </a:r>
            <a:r>
              <a:rPr sz="1200" spc="-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not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fully</a:t>
            </a:r>
            <a:r>
              <a:rPr sz="1200" spc="-3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coated;</a:t>
            </a:r>
            <a:r>
              <a:rPr sz="1200" spc="-40">
                <a:latin typeface="Arial"/>
                <a:cs typeface="Arial"/>
              </a:rPr>
              <a:t> </a:t>
            </a:r>
            <a:r>
              <a:rPr sz="1200" spc="-10">
                <a:latin typeface="Arial"/>
                <a:cs typeface="Arial"/>
              </a:rPr>
              <a:t>approx. </a:t>
            </a:r>
            <a:r>
              <a:rPr sz="1200">
                <a:latin typeface="Arial"/>
                <a:cs typeface="Arial"/>
              </a:rPr>
              <a:t>66%</a:t>
            </a:r>
            <a:r>
              <a:rPr sz="1200" spc="-4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was</a:t>
            </a:r>
            <a:r>
              <a:rPr sz="1200" spc="-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coated.</a:t>
            </a:r>
            <a:r>
              <a:rPr sz="1200" spc="-9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A</a:t>
            </a:r>
            <a:r>
              <a:rPr sz="1200" spc="-7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100%</a:t>
            </a:r>
            <a:r>
              <a:rPr sz="1200" spc="-20">
                <a:latin typeface="Arial"/>
                <a:cs typeface="Arial"/>
              </a:rPr>
              <a:t> </a:t>
            </a:r>
            <a:r>
              <a:rPr sz="1200" spc="-10">
                <a:latin typeface="Arial"/>
                <a:cs typeface="Arial"/>
              </a:rPr>
              <a:t>coating </a:t>
            </a:r>
            <a:r>
              <a:rPr sz="1200">
                <a:latin typeface="Arial"/>
                <a:cs typeface="Arial"/>
              </a:rPr>
              <a:t>would</a:t>
            </a:r>
            <a:r>
              <a:rPr sz="1200" spc="-30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have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resulted</a:t>
            </a:r>
            <a:r>
              <a:rPr sz="1200" spc="-2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in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a</a:t>
            </a:r>
            <a:r>
              <a:rPr sz="1200" spc="-15">
                <a:latin typeface="Arial"/>
                <a:cs typeface="Arial"/>
              </a:rPr>
              <a:t> </a:t>
            </a:r>
            <a:r>
              <a:rPr sz="1200" spc="-20">
                <a:latin typeface="Arial"/>
                <a:cs typeface="Arial"/>
              </a:rPr>
              <a:t>much </a:t>
            </a:r>
            <a:r>
              <a:rPr sz="1200">
                <a:latin typeface="Arial"/>
                <a:cs typeface="Arial"/>
              </a:rPr>
              <a:t>higher</a:t>
            </a:r>
            <a:r>
              <a:rPr sz="1200" spc="-45">
                <a:latin typeface="Arial"/>
                <a:cs typeface="Arial"/>
              </a:rPr>
              <a:t> </a:t>
            </a:r>
            <a:r>
              <a:rPr sz="1200">
                <a:latin typeface="Arial"/>
                <a:cs typeface="Arial"/>
              </a:rPr>
              <a:t>cost</a:t>
            </a:r>
            <a:r>
              <a:rPr sz="1200" spc="-10">
                <a:latin typeface="Arial"/>
                <a:cs typeface="Arial"/>
              </a:rPr>
              <a:t> reduction.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6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/>
              <a:t>Tomball</a:t>
            </a:r>
            <a:r>
              <a:rPr spc="-95"/>
              <a:t> </a:t>
            </a:r>
            <a:r>
              <a:t>–</a:t>
            </a:r>
            <a:r>
              <a:rPr spc="-85"/>
              <a:t> </a:t>
            </a:r>
            <a:r>
              <a:t>net</a:t>
            </a:r>
            <a:r>
              <a:rPr spc="-80"/>
              <a:t> </a:t>
            </a:r>
            <a:r>
              <a:t>savings</a:t>
            </a:r>
            <a:r>
              <a:rPr spc="-80"/>
              <a:t> </a:t>
            </a:r>
            <a:r>
              <a:rPr spc="-10"/>
              <a:t>graph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327" y="1066799"/>
            <a:ext cx="9986136" cy="44561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5134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105"/>
              </a:spcBef>
            </a:pPr>
            <a:r>
              <a:t>Low</a:t>
            </a:r>
            <a:r>
              <a:rPr spc="-10"/>
              <a:t> </a:t>
            </a:r>
            <a:r>
              <a:t>Budget,</a:t>
            </a:r>
            <a:r>
              <a:rPr spc="-10"/>
              <a:t> </a:t>
            </a:r>
            <a:r>
              <a:t>Low</a:t>
            </a:r>
            <a:r>
              <a:rPr spc="-10"/>
              <a:t> Maintenance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13001"/>
            <a:ext cx="4080510" cy="296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 spc="-25">
                <a:solidFill>
                  <a:srgbClr val="3F3F3F"/>
                </a:solidFill>
                <a:latin typeface="Arial"/>
                <a:cs typeface="Arial"/>
              </a:rPr>
              <a:t>Low-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cost</a:t>
            </a:r>
            <a:r>
              <a:rPr sz="24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repairs</a:t>
            </a:r>
            <a:r>
              <a:rPr sz="24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performed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quickly</a:t>
            </a:r>
            <a:r>
              <a:rPr sz="24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and</a:t>
            </a:r>
            <a:r>
              <a:rPr sz="2400" spc="-7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easily.</a:t>
            </a:r>
            <a:endParaRPr sz="2400">
              <a:latin typeface="Arial"/>
              <a:cs typeface="Arial"/>
            </a:endParaRPr>
          </a:p>
          <a:p>
            <a:pPr marL="355600" marR="720090" indent="-342900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2400" spc="-6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seams,</a:t>
            </a:r>
            <a:r>
              <a:rPr sz="2400" spc="-5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adhesives,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or</a:t>
            </a:r>
            <a:r>
              <a:rPr sz="24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fasteners.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0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4965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24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heavy</a:t>
            </a:r>
            <a:r>
              <a:rPr sz="24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equipment.</a:t>
            </a:r>
            <a:endParaRPr sz="2400">
              <a:latin typeface="Arial"/>
              <a:cs typeface="Arial"/>
            </a:endParaRPr>
          </a:p>
          <a:p>
            <a:pPr marL="355600" marR="212090" indent="-342900">
              <a:lnSpc>
                <a:spcPct val="100000"/>
              </a:lnSpc>
              <a:spcBef>
                <a:spcPts val="1010"/>
              </a:spcBef>
              <a:buClr>
                <a:srgbClr val="1CACE4"/>
              </a:buClr>
              <a:buSzPct val="79166"/>
              <a:buFont typeface="Wingdings"/>
              <a:buChar char=""/>
              <a:tabLst>
                <a:tab pos="355600" algn="l"/>
              </a:tabLst>
            </a:pP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Repairs</a:t>
            </a:r>
            <a:r>
              <a:rPr sz="24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can</a:t>
            </a:r>
            <a:r>
              <a:rPr sz="24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be</a:t>
            </a:r>
            <a:r>
              <a:rPr sz="24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made</a:t>
            </a:r>
            <a:r>
              <a:rPr sz="24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25">
                <a:solidFill>
                  <a:srgbClr val="3F3F3F"/>
                </a:solidFill>
                <a:latin typeface="Arial"/>
                <a:cs typeface="Arial"/>
              </a:rPr>
              <a:t>by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trained</a:t>
            </a:r>
            <a:r>
              <a:rPr sz="2400" spc="-10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>
                <a:solidFill>
                  <a:srgbClr val="3F3F3F"/>
                </a:solidFill>
                <a:latin typeface="Arial"/>
                <a:cs typeface="Arial"/>
              </a:rPr>
              <a:t>maintenance</a:t>
            </a:r>
            <a:r>
              <a:rPr sz="2400" spc="-9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3F3F3F"/>
                </a:solidFill>
                <a:latin typeface="Arial"/>
                <a:cs typeface="Arial"/>
              </a:rPr>
              <a:t>staff.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11852" y="1822704"/>
            <a:ext cx="5463540" cy="3702050"/>
            <a:chOff x="4911852" y="1822704"/>
            <a:chExt cx="5463540" cy="37020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1852" y="1822704"/>
              <a:ext cx="5463540" cy="37017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5860" y="1886712"/>
              <a:ext cx="5285231" cy="35234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56810" y="1867661"/>
              <a:ext cx="5323840" cy="3561715"/>
            </a:xfrm>
            <a:custGeom>
              <a:avLst/>
              <a:gdLst/>
              <a:ahLst/>
              <a:cxnLst/>
              <a:rect l="l" t="t" r="r" b="b"/>
              <a:pathLst>
                <a:path w="5323840" h="3561715">
                  <a:moveTo>
                    <a:pt x="0" y="3561588"/>
                  </a:moveTo>
                  <a:lnTo>
                    <a:pt x="5323332" y="3561588"/>
                  </a:lnTo>
                  <a:lnTo>
                    <a:pt x="5323332" y="0"/>
                  </a:lnTo>
                  <a:lnTo>
                    <a:pt x="0" y="0"/>
                  </a:lnTo>
                  <a:lnTo>
                    <a:pt x="0" y="35615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Building">
            <a:extLst>
              <a:ext uri="{FF2B5EF4-FFF2-40B4-BE49-F238E27FC236}">
                <a16:creationId xmlns:a16="http://schemas.microsoft.com/office/drawing/2014/main" id="{D6AFF765-53EE-42AA-A7E3-A32A4780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839" y="4818104"/>
            <a:ext cx="1168667" cy="11686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62EDA5-58D5-4FC7-9CA6-D3E319757ED3}"/>
              </a:ext>
            </a:extLst>
          </p:cNvPr>
          <p:cNvSpPr/>
          <p:nvPr/>
        </p:nvSpPr>
        <p:spPr>
          <a:xfrm>
            <a:off x="1524000" y="5812885"/>
            <a:ext cx="9144000" cy="7070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279AF1B-4BC8-9E71-906D-F41A872BE128}"/>
              </a:ext>
            </a:extLst>
          </p:cNvPr>
          <p:cNvSpPr/>
          <p:nvPr/>
        </p:nvSpPr>
        <p:spPr>
          <a:xfrm>
            <a:off x="8380130" y="5348706"/>
            <a:ext cx="325223" cy="487834"/>
          </a:xfrm>
          <a:custGeom>
            <a:avLst/>
            <a:gdLst>
              <a:gd name="connsiteX0" fmla="*/ 81306 w 325223"/>
              <a:gd name="connsiteY0" fmla="*/ 298121 h 487834"/>
              <a:gd name="connsiteX1" fmla="*/ 135510 w 325223"/>
              <a:gd name="connsiteY1" fmla="*/ 298121 h 487834"/>
              <a:gd name="connsiteX2" fmla="*/ 135510 w 325223"/>
              <a:gd name="connsiteY2" fmla="*/ 352325 h 487834"/>
              <a:gd name="connsiteX3" fmla="*/ 81306 w 325223"/>
              <a:gd name="connsiteY3" fmla="*/ 352325 h 487834"/>
              <a:gd name="connsiteX4" fmla="*/ 81306 w 325223"/>
              <a:gd name="connsiteY4" fmla="*/ 298121 h 487834"/>
              <a:gd name="connsiteX5" fmla="*/ 81306 w 325223"/>
              <a:gd name="connsiteY5" fmla="*/ 189713 h 487834"/>
              <a:gd name="connsiteX6" fmla="*/ 135510 w 325223"/>
              <a:gd name="connsiteY6" fmla="*/ 189713 h 487834"/>
              <a:gd name="connsiteX7" fmla="*/ 135510 w 325223"/>
              <a:gd name="connsiteY7" fmla="*/ 243917 h 487834"/>
              <a:gd name="connsiteX8" fmla="*/ 81306 w 325223"/>
              <a:gd name="connsiteY8" fmla="*/ 243917 h 487834"/>
              <a:gd name="connsiteX9" fmla="*/ 81306 w 325223"/>
              <a:gd name="connsiteY9" fmla="*/ 189713 h 487834"/>
              <a:gd name="connsiteX10" fmla="*/ 81306 w 325223"/>
              <a:gd name="connsiteY10" fmla="*/ 81306 h 487834"/>
              <a:gd name="connsiteX11" fmla="*/ 135510 w 325223"/>
              <a:gd name="connsiteY11" fmla="*/ 81306 h 487834"/>
              <a:gd name="connsiteX12" fmla="*/ 135510 w 325223"/>
              <a:gd name="connsiteY12" fmla="*/ 135510 h 487834"/>
              <a:gd name="connsiteX13" fmla="*/ 81306 w 325223"/>
              <a:gd name="connsiteY13" fmla="*/ 135510 h 487834"/>
              <a:gd name="connsiteX14" fmla="*/ 81306 w 325223"/>
              <a:gd name="connsiteY14" fmla="*/ 81306 h 487834"/>
              <a:gd name="connsiteX15" fmla="*/ 189713 w 325223"/>
              <a:gd name="connsiteY15" fmla="*/ 298121 h 487834"/>
              <a:gd name="connsiteX16" fmla="*/ 243917 w 325223"/>
              <a:gd name="connsiteY16" fmla="*/ 298121 h 487834"/>
              <a:gd name="connsiteX17" fmla="*/ 243917 w 325223"/>
              <a:gd name="connsiteY17" fmla="*/ 352325 h 487834"/>
              <a:gd name="connsiteX18" fmla="*/ 189713 w 325223"/>
              <a:gd name="connsiteY18" fmla="*/ 352325 h 487834"/>
              <a:gd name="connsiteX19" fmla="*/ 189713 w 325223"/>
              <a:gd name="connsiteY19" fmla="*/ 298121 h 487834"/>
              <a:gd name="connsiteX20" fmla="*/ 189713 w 325223"/>
              <a:gd name="connsiteY20" fmla="*/ 189713 h 487834"/>
              <a:gd name="connsiteX21" fmla="*/ 243917 w 325223"/>
              <a:gd name="connsiteY21" fmla="*/ 189713 h 487834"/>
              <a:gd name="connsiteX22" fmla="*/ 243917 w 325223"/>
              <a:gd name="connsiteY22" fmla="*/ 243917 h 487834"/>
              <a:gd name="connsiteX23" fmla="*/ 189713 w 325223"/>
              <a:gd name="connsiteY23" fmla="*/ 243917 h 487834"/>
              <a:gd name="connsiteX24" fmla="*/ 189713 w 325223"/>
              <a:gd name="connsiteY24" fmla="*/ 189713 h 487834"/>
              <a:gd name="connsiteX25" fmla="*/ 189713 w 325223"/>
              <a:gd name="connsiteY25" fmla="*/ 81306 h 487834"/>
              <a:gd name="connsiteX26" fmla="*/ 243917 w 325223"/>
              <a:gd name="connsiteY26" fmla="*/ 81306 h 487834"/>
              <a:gd name="connsiteX27" fmla="*/ 243917 w 325223"/>
              <a:gd name="connsiteY27" fmla="*/ 135510 h 487834"/>
              <a:gd name="connsiteX28" fmla="*/ 189713 w 325223"/>
              <a:gd name="connsiteY28" fmla="*/ 135510 h 487834"/>
              <a:gd name="connsiteX29" fmla="*/ 189713 w 325223"/>
              <a:gd name="connsiteY29" fmla="*/ 81306 h 487834"/>
              <a:gd name="connsiteX30" fmla="*/ 0 w 325223"/>
              <a:gd name="connsiteY30" fmla="*/ 487835 h 487834"/>
              <a:gd name="connsiteX31" fmla="*/ 135510 w 325223"/>
              <a:gd name="connsiteY31" fmla="*/ 487835 h 487834"/>
              <a:gd name="connsiteX32" fmla="*/ 135510 w 325223"/>
              <a:gd name="connsiteY32" fmla="*/ 406529 h 487834"/>
              <a:gd name="connsiteX33" fmla="*/ 189713 w 325223"/>
              <a:gd name="connsiteY33" fmla="*/ 406529 h 487834"/>
              <a:gd name="connsiteX34" fmla="*/ 189713 w 325223"/>
              <a:gd name="connsiteY34" fmla="*/ 487835 h 487834"/>
              <a:gd name="connsiteX35" fmla="*/ 325223 w 325223"/>
              <a:gd name="connsiteY35" fmla="*/ 487835 h 487834"/>
              <a:gd name="connsiteX36" fmla="*/ 325223 w 325223"/>
              <a:gd name="connsiteY36" fmla="*/ 0 h 487834"/>
              <a:gd name="connsiteX37" fmla="*/ 0 w 325223"/>
              <a:gd name="connsiteY37" fmla="*/ 0 h 487834"/>
              <a:gd name="connsiteX38" fmla="*/ 0 w 325223"/>
              <a:gd name="connsiteY38" fmla="*/ 487835 h 48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5223" h="487834">
                <a:moveTo>
                  <a:pt x="81306" y="298121"/>
                </a:moveTo>
                <a:lnTo>
                  <a:pt x="135510" y="298121"/>
                </a:lnTo>
                <a:lnTo>
                  <a:pt x="135510" y="352325"/>
                </a:lnTo>
                <a:lnTo>
                  <a:pt x="81306" y="352325"/>
                </a:lnTo>
                <a:lnTo>
                  <a:pt x="81306" y="298121"/>
                </a:lnTo>
                <a:close/>
                <a:moveTo>
                  <a:pt x="81306" y="189713"/>
                </a:moveTo>
                <a:lnTo>
                  <a:pt x="135510" y="189713"/>
                </a:lnTo>
                <a:lnTo>
                  <a:pt x="135510" y="243917"/>
                </a:lnTo>
                <a:lnTo>
                  <a:pt x="81306" y="243917"/>
                </a:lnTo>
                <a:lnTo>
                  <a:pt x="81306" y="189713"/>
                </a:lnTo>
                <a:close/>
                <a:moveTo>
                  <a:pt x="81306" y="81306"/>
                </a:moveTo>
                <a:lnTo>
                  <a:pt x="135510" y="81306"/>
                </a:lnTo>
                <a:lnTo>
                  <a:pt x="135510" y="135510"/>
                </a:lnTo>
                <a:lnTo>
                  <a:pt x="81306" y="135510"/>
                </a:lnTo>
                <a:lnTo>
                  <a:pt x="81306" y="81306"/>
                </a:lnTo>
                <a:close/>
                <a:moveTo>
                  <a:pt x="189713" y="298121"/>
                </a:moveTo>
                <a:lnTo>
                  <a:pt x="243917" y="298121"/>
                </a:lnTo>
                <a:lnTo>
                  <a:pt x="243917" y="352325"/>
                </a:lnTo>
                <a:lnTo>
                  <a:pt x="189713" y="352325"/>
                </a:lnTo>
                <a:lnTo>
                  <a:pt x="189713" y="298121"/>
                </a:lnTo>
                <a:close/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0" y="487835"/>
                </a:moveTo>
                <a:lnTo>
                  <a:pt x="135510" y="487835"/>
                </a:lnTo>
                <a:lnTo>
                  <a:pt x="135510" y="406529"/>
                </a:lnTo>
                <a:lnTo>
                  <a:pt x="189713" y="406529"/>
                </a:lnTo>
                <a:lnTo>
                  <a:pt x="189713" y="487835"/>
                </a:lnTo>
                <a:lnTo>
                  <a:pt x="325223" y="487835"/>
                </a:lnTo>
                <a:lnTo>
                  <a:pt x="325223" y="0"/>
                </a:lnTo>
                <a:lnTo>
                  <a:pt x="0" y="0"/>
                </a:lnTo>
                <a:lnTo>
                  <a:pt x="0" y="487835"/>
                </a:lnTo>
                <a:close/>
              </a:path>
            </a:pathLst>
          </a:custGeom>
          <a:solidFill>
            <a:srgbClr val="C00000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1B9209-F2E2-BFFF-9DC1-F207865DE5E0}"/>
              </a:ext>
            </a:extLst>
          </p:cNvPr>
          <p:cNvSpPr/>
          <p:nvPr/>
        </p:nvSpPr>
        <p:spPr>
          <a:xfrm>
            <a:off x="8759557" y="5457113"/>
            <a:ext cx="325223" cy="379426"/>
          </a:xfrm>
          <a:custGeom>
            <a:avLst/>
            <a:gdLst>
              <a:gd name="connsiteX0" fmla="*/ 81306 w 325223"/>
              <a:gd name="connsiteY0" fmla="*/ 189713 h 379426"/>
              <a:gd name="connsiteX1" fmla="*/ 135510 w 325223"/>
              <a:gd name="connsiteY1" fmla="*/ 189713 h 379426"/>
              <a:gd name="connsiteX2" fmla="*/ 135510 w 325223"/>
              <a:gd name="connsiteY2" fmla="*/ 243917 h 379426"/>
              <a:gd name="connsiteX3" fmla="*/ 81306 w 325223"/>
              <a:gd name="connsiteY3" fmla="*/ 243917 h 379426"/>
              <a:gd name="connsiteX4" fmla="*/ 81306 w 325223"/>
              <a:gd name="connsiteY4" fmla="*/ 189713 h 379426"/>
              <a:gd name="connsiteX5" fmla="*/ 81306 w 325223"/>
              <a:gd name="connsiteY5" fmla="*/ 81306 h 379426"/>
              <a:gd name="connsiteX6" fmla="*/ 135510 w 325223"/>
              <a:gd name="connsiteY6" fmla="*/ 81306 h 379426"/>
              <a:gd name="connsiteX7" fmla="*/ 135510 w 325223"/>
              <a:gd name="connsiteY7" fmla="*/ 135510 h 379426"/>
              <a:gd name="connsiteX8" fmla="*/ 81306 w 325223"/>
              <a:gd name="connsiteY8" fmla="*/ 135510 h 379426"/>
              <a:gd name="connsiteX9" fmla="*/ 81306 w 325223"/>
              <a:gd name="connsiteY9" fmla="*/ 81306 h 379426"/>
              <a:gd name="connsiteX10" fmla="*/ 189713 w 325223"/>
              <a:gd name="connsiteY10" fmla="*/ 189713 h 379426"/>
              <a:gd name="connsiteX11" fmla="*/ 243917 w 325223"/>
              <a:gd name="connsiteY11" fmla="*/ 189713 h 379426"/>
              <a:gd name="connsiteX12" fmla="*/ 243917 w 325223"/>
              <a:gd name="connsiteY12" fmla="*/ 243917 h 379426"/>
              <a:gd name="connsiteX13" fmla="*/ 189713 w 325223"/>
              <a:gd name="connsiteY13" fmla="*/ 243917 h 379426"/>
              <a:gd name="connsiteX14" fmla="*/ 189713 w 325223"/>
              <a:gd name="connsiteY14" fmla="*/ 189713 h 379426"/>
              <a:gd name="connsiteX15" fmla="*/ 189713 w 325223"/>
              <a:gd name="connsiteY15" fmla="*/ 81306 h 379426"/>
              <a:gd name="connsiteX16" fmla="*/ 243917 w 325223"/>
              <a:gd name="connsiteY16" fmla="*/ 81306 h 379426"/>
              <a:gd name="connsiteX17" fmla="*/ 243917 w 325223"/>
              <a:gd name="connsiteY17" fmla="*/ 135510 h 379426"/>
              <a:gd name="connsiteX18" fmla="*/ 189713 w 325223"/>
              <a:gd name="connsiteY18" fmla="*/ 135510 h 379426"/>
              <a:gd name="connsiteX19" fmla="*/ 189713 w 325223"/>
              <a:gd name="connsiteY19" fmla="*/ 81306 h 379426"/>
              <a:gd name="connsiteX20" fmla="*/ 0 w 325223"/>
              <a:gd name="connsiteY20" fmla="*/ 379427 h 379426"/>
              <a:gd name="connsiteX21" fmla="*/ 135510 w 325223"/>
              <a:gd name="connsiteY21" fmla="*/ 379427 h 379426"/>
              <a:gd name="connsiteX22" fmla="*/ 135510 w 325223"/>
              <a:gd name="connsiteY22" fmla="*/ 298121 h 379426"/>
              <a:gd name="connsiteX23" fmla="*/ 189713 w 325223"/>
              <a:gd name="connsiteY23" fmla="*/ 298121 h 379426"/>
              <a:gd name="connsiteX24" fmla="*/ 189713 w 325223"/>
              <a:gd name="connsiteY24" fmla="*/ 379427 h 379426"/>
              <a:gd name="connsiteX25" fmla="*/ 325223 w 325223"/>
              <a:gd name="connsiteY25" fmla="*/ 379427 h 379426"/>
              <a:gd name="connsiteX26" fmla="*/ 325223 w 325223"/>
              <a:gd name="connsiteY26" fmla="*/ 0 h 379426"/>
              <a:gd name="connsiteX27" fmla="*/ 0 w 325223"/>
              <a:gd name="connsiteY27" fmla="*/ 0 h 379426"/>
              <a:gd name="connsiteX28" fmla="*/ 0 w 325223"/>
              <a:gd name="connsiteY28" fmla="*/ 379427 h 3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5223" h="379426">
                <a:moveTo>
                  <a:pt x="81306" y="189713"/>
                </a:moveTo>
                <a:lnTo>
                  <a:pt x="135510" y="189713"/>
                </a:lnTo>
                <a:lnTo>
                  <a:pt x="135510" y="243917"/>
                </a:lnTo>
                <a:lnTo>
                  <a:pt x="81306" y="243917"/>
                </a:lnTo>
                <a:lnTo>
                  <a:pt x="81306" y="189713"/>
                </a:lnTo>
                <a:close/>
                <a:moveTo>
                  <a:pt x="81306" y="81306"/>
                </a:moveTo>
                <a:lnTo>
                  <a:pt x="135510" y="81306"/>
                </a:lnTo>
                <a:lnTo>
                  <a:pt x="135510" y="135510"/>
                </a:lnTo>
                <a:lnTo>
                  <a:pt x="81306" y="135510"/>
                </a:lnTo>
                <a:lnTo>
                  <a:pt x="81306" y="81306"/>
                </a:lnTo>
                <a:close/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0" y="379427"/>
                </a:moveTo>
                <a:lnTo>
                  <a:pt x="135510" y="379427"/>
                </a:lnTo>
                <a:lnTo>
                  <a:pt x="135510" y="298121"/>
                </a:lnTo>
                <a:lnTo>
                  <a:pt x="189713" y="298121"/>
                </a:lnTo>
                <a:lnTo>
                  <a:pt x="189713" y="379427"/>
                </a:lnTo>
                <a:lnTo>
                  <a:pt x="325223" y="379427"/>
                </a:lnTo>
                <a:lnTo>
                  <a:pt x="325223" y="0"/>
                </a:lnTo>
                <a:lnTo>
                  <a:pt x="0" y="0"/>
                </a:lnTo>
                <a:lnTo>
                  <a:pt x="0" y="379427"/>
                </a:lnTo>
                <a:close/>
              </a:path>
            </a:pathLst>
          </a:custGeom>
          <a:solidFill>
            <a:schemeClr val="accent3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7FF226A-FAEB-2257-F1F2-0A23B33A87E0}"/>
              </a:ext>
            </a:extLst>
          </p:cNvPr>
          <p:cNvSpPr/>
          <p:nvPr/>
        </p:nvSpPr>
        <p:spPr>
          <a:xfrm>
            <a:off x="9070010" y="4999820"/>
            <a:ext cx="325223" cy="813057"/>
          </a:xfrm>
          <a:custGeom>
            <a:avLst/>
            <a:gdLst>
              <a:gd name="connsiteX0" fmla="*/ 243917 w 325223"/>
              <a:gd name="connsiteY0" fmla="*/ 149061 h 813057"/>
              <a:gd name="connsiteX1" fmla="*/ 189713 w 325223"/>
              <a:gd name="connsiteY1" fmla="*/ 149061 h 813057"/>
              <a:gd name="connsiteX2" fmla="*/ 189713 w 325223"/>
              <a:gd name="connsiteY2" fmla="*/ 94857 h 813057"/>
              <a:gd name="connsiteX3" fmla="*/ 243917 w 325223"/>
              <a:gd name="connsiteY3" fmla="*/ 94857 h 813057"/>
              <a:gd name="connsiteX4" fmla="*/ 243917 w 325223"/>
              <a:gd name="connsiteY4" fmla="*/ 149061 h 813057"/>
              <a:gd name="connsiteX5" fmla="*/ 243917 w 325223"/>
              <a:gd name="connsiteY5" fmla="*/ 243917 h 813057"/>
              <a:gd name="connsiteX6" fmla="*/ 189713 w 325223"/>
              <a:gd name="connsiteY6" fmla="*/ 243917 h 813057"/>
              <a:gd name="connsiteX7" fmla="*/ 189713 w 325223"/>
              <a:gd name="connsiteY7" fmla="*/ 189713 h 813057"/>
              <a:gd name="connsiteX8" fmla="*/ 243917 w 325223"/>
              <a:gd name="connsiteY8" fmla="*/ 189713 h 813057"/>
              <a:gd name="connsiteX9" fmla="*/ 243917 w 325223"/>
              <a:gd name="connsiteY9" fmla="*/ 243917 h 813057"/>
              <a:gd name="connsiteX10" fmla="*/ 243917 w 325223"/>
              <a:gd name="connsiteY10" fmla="*/ 352325 h 813057"/>
              <a:gd name="connsiteX11" fmla="*/ 189713 w 325223"/>
              <a:gd name="connsiteY11" fmla="*/ 352325 h 813057"/>
              <a:gd name="connsiteX12" fmla="*/ 189713 w 325223"/>
              <a:gd name="connsiteY12" fmla="*/ 298121 h 813057"/>
              <a:gd name="connsiteX13" fmla="*/ 243917 w 325223"/>
              <a:gd name="connsiteY13" fmla="*/ 298121 h 813057"/>
              <a:gd name="connsiteX14" fmla="*/ 243917 w 325223"/>
              <a:gd name="connsiteY14" fmla="*/ 352325 h 813057"/>
              <a:gd name="connsiteX15" fmla="*/ 243917 w 325223"/>
              <a:gd name="connsiteY15" fmla="*/ 460733 h 813057"/>
              <a:gd name="connsiteX16" fmla="*/ 189713 w 325223"/>
              <a:gd name="connsiteY16" fmla="*/ 460733 h 813057"/>
              <a:gd name="connsiteX17" fmla="*/ 189713 w 325223"/>
              <a:gd name="connsiteY17" fmla="*/ 406529 h 813057"/>
              <a:gd name="connsiteX18" fmla="*/ 243917 w 325223"/>
              <a:gd name="connsiteY18" fmla="*/ 406529 h 813057"/>
              <a:gd name="connsiteX19" fmla="*/ 243917 w 325223"/>
              <a:gd name="connsiteY19" fmla="*/ 460733 h 813057"/>
              <a:gd name="connsiteX20" fmla="*/ 243917 w 325223"/>
              <a:gd name="connsiteY20" fmla="*/ 569140 h 813057"/>
              <a:gd name="connsiteX21" fmla="*/ 189713 w 325223"/>
              <a:gd name="connsiteY21" fmla="*/ 569140 h 813057"/>
              <a:gd name="connsiteX22" fmla="*/ 189713 w 325223"/>
              <a:gd name="connsiteY22" fmla="*/ 514936 h 813057"/>
              <a:gd name="connsiteX23" fmla="*/ 243917 w 325223"/>
              <a:gd name="connsiteY23" fmla="*/ 514936 h 813057"/>
              <a:gd name="connsiteX24" fmla="*/ 243917 w 325223"/>
              <a:gd name="connsiteY24" fmla="*/ 569140 h 813057"/>
              <a:gd name="connsiteX25" fmla="*/ 243917 w 325223"/>
              <a:gd name="connsiteY25" fmla="*/ 677548 h 813057"/>
              <a:gd name="connsiteX26" fmla="*/ 189713 w 325223"/>
              <a:gd name="connsiteY26" fmla="*/ 677548 h 813057"/>
              <a:gd name="connsiteX27" fmla="*/ 189713 w 325223"/>
              <a:gd name="connsiteY27" fmla="*/ 623344 h 813057"/>
              <a:gd name="connsiteX28" fmla="*/ 243917 w 325223"/>
              <a:gd name="connsiteY28" fmla="*/ 623344 h 813057"/>
              <a:gd name="connsiteX29" fmla="*/ 243917 w 325223"/>
              <a:gd name="connsiteY29" fmla="*/ 677548 h 813057"/>
              <a:gd name="connsiteX30" fmla="*/ 135510 w 325223"/>
              <a:gd name="connsiteY30" fmla="*/ 149061 h 813057"/>
              <a:gd name="connsiteX31" fmla="*/ 81306 w 325223"/>
              <a:gd name="connsiteY31" fmla="*/ 149061 h 813057"/>
              <a:gd name="connsiteX32" fmla="*/ 81306 w 325223"/>
              <a:gd name="connsiteY32" fmla="*/ 94857 h 813057"/>
              <a:gd name="connsiteX33" fmla="*/ 135510 w 325223"/>
              <a:gd name="connsiteY33" fmla="*/ 94857 h 813057"/>
              <a:gd name="connsiteX34" fmla="*/ 135510 w 325223"/>
              <a:gd name="connsiteY34" fmla="*/ 149061 h 813057"/>
              <a:gd name="connsiteX35" fmla="*/ 135510 w 325223"/>
              <a:gd name="connsiteY35" fmla="*/ 243917 h 813057"/>
              <a:gd name="connsiteX36" fmla="*/ 81306 w 325223"/>
              <a:gd name="connsiteY36" fmla="*/ 243917 h 813057"/>
              <a:gd name="connsiteX37" fmla="*/ 81306 w 325223"/>
              <a:gd name="connsiteY37" fmla="*/ 189713 h 813057"/>
              <a:gd name="connsiteX38" fmla="*/ 135510 w 325223"/>
              <a:gd name="connsiteY38" fmla="*/ 189713 h 813057"/>
              <a:gd name="connsiteX39" fmla="*/ 135510 w 325223"/>
              <a:gd name="connsiteY39" fmla="*/ 243917 h 813057"/>
              <a:gd name="connsiteX40" fmla="*/ 135510 w 325223"/>
              <a:gd name="connsiteY40" fmla="*/ 352325 h 813057"/>
              <a:gd name="connsiteX41" fmla="*/ 81306 w 325223"/>
              <a:gd name="connsiteY41" fmla="*/ 352325 h 813057"/>
              <a:gd name="connsiteX42" fmla="*/ 81306 w 325223"/>
              <a:gd name="connsiteY42" fmla="*/ 298121 h 813057"/>
              <a:gd name="connsiteX43" fmla="*/ 135510 w 325223"/>
              <a:gd name="connsiteY43" fmla="*/ 298121 h 813057"/>
              <a:gd name="connsiteX44" fmla="*/ 135510 w 325223"/>
              <a:gd name="connsiteY44" fmla="*/ 352325 h 813057"/>
              <a:gd name="connsiteX45" fmla="*/ 135510 w 325223"/>
              <a:gd name="connsiteY45" fmla="*/ 460733 h 813057"/>
              <a:gd name="connsiteX46" fmla="*/ 81306 w 325223"/>
              <a:gd name="connsiteY46" fmla="*/ 460733 h 813057"/>
              <a:gd name="connsiteX47" fmla="*/ 81306 w 325223"/>
              <a:gd name="connsiteY47" fmla="*/ 406529 h 813057"/>
              <a:gd name="connsiteX48" fmla="*/ 135510 w 325223"/>
              <a:gd name="connsiteY48" fmla="*/ 406529 h 813057"/>
              <a:gd name="connsiteX49" fmla="*/ 135510 w 325223"/>
              <a:gd name="connsiteY49" fmla="*/ 460733 h 813057"/>
              <a:gd name="connsiteX50" fmla="*/ 135510 w 325223"/>
              <a:gd name="connsiteY50" fmla="*/ 569140 h 813057"/>
              <a:gd name="connsiteX51" fmla="*/ 81306 w 325223"/>
              <a:gd name="connsiteY51" fmla="*/ 569140 h 813057"/>
              <a:gd name="connsiteX52" fmla="*/ 81306 w 325223"/>
              <a:gd name="connsiteY52" fmla="*/ 514936 h 813057"/>
              <a:gd name="connsiteX53" fmla="*/ 135510 w 325223"/>
              <a:gd name="connsiteY53" fmla="*/ 514936 h 813057"/>
              <a:gd name="connsiteX54" fmla="*/ 135510 w 325223"/>
              <a:gd name="connsiteY54" fmla="*/ 569140 h 813057"/>
              <a:gd name="connsiteX55" fmla="*/ 135510 w 325223"/>
              <a:gd name="connsiteY55" fmla="*/ 677548 h 813057"/>
              <a:gd name="connsiteX56" fmla="*/ 81306 w 325223"/>
              <a:gd name="connsiteY56" fmla="*/ 677548 h 813057"/>
              <a:gd name="connsiteX57" fmla="*/ 81306 w 325223"/>
              <a:gd name="connsiteY57" fmla="*/ 623344 h 813057"/>
              <a:gd name="connsiteX58" fmla="*/ 135510 w 325223"/>
              <a:gd name="connsiteY58" fmla="*/ 623344 h 813057"/>
              <a:gd name="connsiteX59" fmla="*/ 135510 w 325223"/>
              <a:gd name="connsiteY59" fmla="*/ 677548 h 813057"/>
              <a:gd name="connsiteX60" fmla="*/ 0 w 325223"/>
              <a:gd name="connsiteY60" fmla="*/ 0 h 813057"/>
              <a:gd name="connsiteX61" fmla="*/ 0 w 325223"/>
              <a:gd name="connsiteY61" fmla="*/ 813058 h 813057"/>
              <a:gd name="connsiteX62" fmla="*/ 135510 w 325223"/>
              <a:gd name="connsiteY62" fmla="*/ 813058 h 813057"/>
              <a:gd name="connsiteX63" fmla="*/ 135510 w 325223"/>
              <a:gd name="connsiteY63" fmla="*/ 731752 h 813057"/>
              <a:gd name="connsiteX64" fmla="*/ 189713 w 325223"/>
              <a:gd name="connsiteY64" fmla="*/ 731752 h 813057"/>
              <a:gd name="connsiteX65" fmla="*/ 189713 w 325223"/>
              <a:gd name="connsiteY65" fmla="*/ 813058 h 813057"/>
              <a:gd name="connsiteX66" fmla="*/ 325223 w 325223"/>
              <a:gd name="connsiteY66" fmla="*/ 813058 h 813057"/>
              <a:gd name="connsiteX67" fmla="*/ 325223 w 325223"/>
              <a:gd name="connsiteY67" fmla="*/ 40653 h 813057"/>
              <a:gd name="connsiteX68" fmla="*/ 0 w 325223"/>
              <a:gd name="connsiteY68" fmla="*/ 0 h 81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5223" h="813057">
                <a:moveTo>
                  <a:pt x="243917" y="149061"/>
                </a:moveTo>
                <a:lnTo>
                  <a:pt x="189713" y="149061"/>
                </a:lnTo>
                <a:lnTo>
                  <a:pt x="189713" y="94857"/>
                </a:lnTo>
                <a:lnTo>
                  <a:pt x="243917" y="94857"/>
                </a:lnTo>
                <a:lnTo>
                  <a:pt x="243917" y="149061"/>
                </a:lnTo>
                <a:close/>
                <a:moveTo>
                  <a:pt x="243917" y="243917"/>
                </a:moveTo>
                <a:lnTo>
                  <a:pt x="189713" y="243917"/>
                </a:lnTo>
                <a:lnTo>
                  <a:pt x="189713" y="189713"/>
                </a:lnTo>
                <a:lnTo>
                  <a:pt x="243917" y="189713"/>
                </a:lnTo>
                <a:lnTo>
                  <a:pt x="243917" y="243917"/>
                </a:lnTo>
                <a:close/>
                <a:moveTo>
                  <a:pt x="243917" y="352325"/>
                </a:moveTo>
                <a:lnTo>
                  <a:pt x="189713" y="352325"/>
                </a:lnTo>
                <a:lnTo>
                  <a:pt x="189713" y="298121"/>
                </a:lnTo>
                <a:lnTo>
                  <a:pt x="243917" y="298121"/>
                </a:lnTo>
                <a:lnTo>
                  <a:pt x="243917" y="352325"/>
                </a:lnTo>
                <a:close/>
                <a:moveTo>
                  <a:pt x="243917" y="460733"/>
                </a:moveTo>
                <a:lnTo>
                  <a:pt x="189713" y="460733"/>
                </a:lnTo>
                <a:lnTo>
                  <a:pt x="189713" y="406529"/>
                </a:lnTo>
                <a:lnTo>
                  <a:pt x="243917" y="406529"/>
                </a:lnTo>
                <a:lnTo>
                  <a:pt x="243917" y="460733"/>
                </a:lnTo>
                <a:close/>
                <a:moveTo>
                  <a:pt x="243917" y="569140"/>
                </a:moveTo>
                <a:lnTo>
                  <a:pt x="189713" y="569140"/>
                </a:lnTo>
                <a:lnTo>
                  <a:pt x="189713" y="514936"/>
                </a:lnTo>
                <a:lnTo>
                  <a:pt x="243917" y="514936"/>
                </a:lnTo>
                <a:lnTo>
                  <a:pt x="243917" y="569140"/>
                </a:lnTo>
                <a:close/>
                <a:moveTo>
                  <a:pt x="243917" y="677548"/>
                </a:moveTo>
                <a:lnTo>
                  <a:pt x="189713" y="677548"/>
                </a:lnTo>
                <a:lnTo>
                  <a:pt x="189713" y="623344"/>
                </a:lnTo>
                <a:lnTo>
                  <a:pt x="243917" y="623344"/>
                </a:lnTo>
                <a:lnTo>
                  <a:pt x="243917" y="677548"/>
                </a:lnTo>
                <a:close/>
                <a:moveTo>
                  <a:pt x="135510" y="149061"/>
                </a:moveTo>
                <a:lnTo>
                  <a:pt x="81306" y="149061"/>
                </a:lnTo>
                <a:lnTo>
                  <a:pt x="81306" y="94857"/>
                </a:lnTo>
                <a:lnTo>
                  <a:pt x="135510" y="94857"/>
                </a:lnTo>
                <a:lnTo>
                  <a:pt x="135510" y="149061"/>
                </a:lnTo>
                <a:close/>
                <a:moveTo>
                  <a:pt x="135510" y="243917"/>
                </a:moveTo>
                <a:lnTo>
                  <a:pt x="81306" y="243917"/>
                </a:lnTo>
                <a:lnTo>
                  <a:pt x="81306" y="189713"/>
                </a:lnTo>
                <a:lnTo>
                  <a:pt x="135510" y="189713"/>
                </a:lnTo>
                <a:lnTo>
                  <a:pt x="135510" y="243917"/>
                </a:lnTo>
                <a:close/>
                <a:moveTo>
                  <a:pt x="135510" y="352325"/>
                </a:moveTo>
                <a:lnTo>
                  <a:pt x="81306" y="352325"/>
                </a:lnTo>
                <a:lnTo>
                  <a:pt x="81306" y="298121"/>
                </a:lnTo>
                <a:lnTo>
                  <a:pt x="135510" y="298121"/>
                </a:lnTo>
                <a:lnTo>
                  <a:pt x="135510" y="352325"/>
                </a:lnTo>
                <a:close/>
                <a:moveTo>
                  <a:pt x="135510" y="460733"/>
                </a:moveTo>
                <a:lnTo>
                  <a:pt x="81306" y="460733"/>
                </a:lnTo>
                <a:lnTo>
                  <a:pt x="81306" y="406529"/>
                </a:lnTo>
                <a:lnTo>
                  <a:pt x="135510" y="406529"/>
                </a:lnTo>
                <a:lnTo>
                  <a:pt x="135510" y="460733"/>
                </a:lnTo>
                <a:close/>
                <a:moveTo>
                  <a:pt x="135510" y="569140"/>
                </a:moveTo>
                <a:lnTo>
                  <a:pt x="81306" y="569140"/>
                </a:lnTo>
                <a:lnTo>
                  <a:pt x="81306" y="514936"/>
                </a:lnTo>
                <a:lnTo>
                  <a:pt x="135510" y="514936"/>
                </a:lnTo>
                <a:lnTo>
                  <a:pt x="135510" y="569140"/>
                </a:lnTo>
                <a:close/>
                <a:moveTo>
                  <a:pt x="135510" y="677548"/>
                </a:moveTo>
                <a:lnTo>
                  <a:pt x="81306" y="677548"/>
                </a:lnTo>
                <a:lnTo>
                  <a:pt x="81306" y="623344"/>
                </a:lnTo>
                <a:lnTo>
                  <a:pt x="135510" y="623344"/>
                </a:lnTo>
                <a:lnTo>
                  <a:pt x="135510" y="677548"/>
                </a:lnTo>
                <a:close/>
                <a:moveTo>
                  <a:pt x="0" y="0"/>
                </a:moveTo>
                <a:lnTo>
                  <a:pt x="0" y="813058"/>
                </a:lnTo>
                <a:lnTo>
                  <a:pt x="135510" y="813058"/>
                </a:lnTo>
                <a:lnTo>
                  <a:pt x="135510" y="731752"/>
                </a:lnTo>
                <a:lnTo>
                  <a:pt x="189713" y="731752"/>
                </a:lnTo>
                <a:lnTo>
                  <a:pt x="189713" y="813058"/>
                </a:lnTo>
                <a:lnTo>
                  <a:pt x="325223" y="813058"/>
                </a:lnTo>
                <a:lnTo>
                  <a:pt x="325223" y="40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93BA30B-D97E-04B7-287E-F8067B4FC332}"/>
              </a:ext>
            </a:extLst>
          </p:cNvPr>
          <p:cNvSpPr/>
          <p:nvPr/>
        </p:nvSpPr>
        <p:spPr>
          <a:xfrm>
            <a:off x="8569844" y="4996381"/>
            <a:ext cx="325223" cy="406528"/>
          </a:xfrm>
          <a:custGeom>
            <a:avLst/>
            <a:gdLst>
              <a:gd name="connsiteX0" fmla="*/ 189713 w 325223"/>
              <a:gd name="connsiteY0" fmla="*/ 189713 h 406528"/>
              <a:gd name="connsiteX1" fmla="*/ 243917 w 325223"/>
              <a:gd name="connsiteY1" fmla="*/ 189713 h 406528"/>
              <a:gd name="connsiteX2" fmla="*/ 243917 w 325223"/>
              <a:gd name="connsiteY2" fmla="*/ 243917 h 406528"/>
              <a:gd name="connsiteX3" fmla="*/ 189713 w 325223"/>
              <a:gd name="connsiteY3" fmla="*/ 243917 h 406528"/>
              <a:gd name="connsiteX4" fmla="*/ 189713 w 325223"/>
              <a:gd name="connsiteY4" fmla="*/ 189713 h 406528"/>
              <a:gd name="connsiteX5" fmla="*/ 189713 w 325223"/>
              <a:gd name="connsiteY5" fmla="*/ 81306 h 406528"/>
              <a:gd name="connsiteX6" fmla="*/ 243917 w 325223"/>
              <a:gd name="connsiteY6" fmla="*/ 81306 h 406528"/>
              <a:gd name="connsiteX7" fmla="*/ 243917 w 325223"/>
              <a:gd name="connsiteY7" fmla="*/ 135510 h 406528"/>
              <a:gd name="connsiteX8" fmla="*/ 189713 w 325223"/>
              <a:gd name="connsiteY8" fmla="*/ 135510 h 406528"/>
              <a:gd name="connsiteX9" fmla="*/ 189713 w 325223"/>
              <a:gd name="connsiteY9" fmla="*/ 81306 h 406528"/>
              <a:gd name="connsiteX10" fmla="*/ 135510 w 325223"/>
              <a:gd name="connsiteY10" fmla="*/ 135510 h 406528"/>
              <a:gd name="connsiteX11" fmla="*/ 81306 w 325223"/>
              <a:gd name="connsiteY11" fmla="*/ 135510 h 406528"/>
              <a:gd name="connsiteX12" fmla="*/ 81306 w 325223"/>
              <a:gd name="connsiteY12" fmla="*/ 81306 h 406528"/>
              <a:gd name="connsiteX13" fmla="*/ 135510 w 325223"/>
              <a:gd name="connsiteY13" fmla="*/ 81306 h 406528"/>
              <a:gd name="connsiteX14" fmla="*/ 135510 w 325223"/>
              <a:gd name="connsiteY14" fmla="*/ 135510 h 406528"/>
              <a:gd name="connsiteX15" fmla="*/ 135510 w 325223"/>
              <a:gd name="connsiteY15" fmla="*/ 243917 h 406528"/>
              <a:gd name="connsiteX16" fmla="*/ 81306 w 325223"/>
              <a:gd name="connsiteY16" fmla="*/ 243917 h 406528"/>
              <a:gd name="connsiteX17" fmla="*/ 81306 w 325223"/>
              <a:gd name="connsiteY17" fmla="*/ 189713 h 406528"/>
              <a:gd name="connsiteX18" fmla="*/ 135510 w 325223"/>
              <a:gd name="connsiteY18" fmla="*/ 189713 h 406528"/>
              <a:gd name="connsiteX19" fmla="*/ 135510 w 325223"/>
              <a:gd name="connsiteY19" fmla="*/ 243917 h 406528"/>
              <a:gd name="connsiteX20" fmla="*/ 189713 w 325223"/>
              <a:gd name="connsiteY20" fmla="*/ 406529 h 406528"/>
              <a:gd name="connsiteX21" fmla="*/ 325223 w 325223"/>
              <a:gd name="connsiteY21" fmla="*/ 406529 h 406528"/>
              <a:gd name="connsiteX22" fmla="*/ 325223 w 325223"/>
              <a:gd name="connsiteY22" fmla="*/ 0 h 406528"/>
              <a:gd name="connsiteX23" fmla="*/ 0 w 325223"/>
              <a:gd name="connsiteY23" fmla="*/ 0 h 406528"/>
              <a:gd name="connsiteX24" fmla="*/ 0 w 325223"/>
              <a:gd name="connsiteY24" fmla="*/ 298121 h 406528"/>
              <a:gd name="connsiteX25" fmla="*/ 189713 w 325223"/>
              <a:gd name="connsiteY25" fmla="*/ 298121 h 406528"/>
              <a:gd name="connsiteX26" fmla="*/ 189713 w 325223"/>
              <a:gd name="connsiteY26" fmla="*/ 406529 h 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5223" h="406528"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135510" y="135510"/>
                </a:moveTo>
                <a:lnTo>
                  <a:pt x="81306" y="135510"/>
                </a:lnTo>
                <a:lnTo>
                  <a:pt x="81306" y="81306"/>
                </a:lnTo>
                <a:lnTo>
                  <a:pt x="135510" y="81306"/>
                </a:lnTo>
                <a:lnTo>
                  <a:pt x="135510" y="135510"/>
                </a:lnTo>
                <a:close/>
                <a:moveTo>
                  <a:pt x="135510" y="243917"/>
                </a:moveTo>
                <a:lnTo>
                  <a:pt x="81306" y="243917"/>
                </a:lnTo>
                <a:lnTo>
                  <a:pt x="81306" y="189713"/>
                </a:lnTo>
                <a:lnTo>
                  <a:pt x="135510" y="189713"/>
                </a:lnTo>
                <a:lnTo>
                  <a:pt x="135510" y="243917"/>
                </a:lnTo>
                <a:close/>
                <a:moveTo>
                  <a:pt x="189713" y="406529"/>
                </a:moveTo>
                <a:lnTo>
                  <a:pt x="325223" y="406529"/>
                </a:lnTo>
                <a:lnTo>
                  <a:pt x="325223" y="0"/>
                </a:lnTo>
                <a:lnTo>
                  <a:pt x="0" y="0"/>
                </a:lnTo>
                <a:lnTo>
                  <a:pt x="0" y="298121"/>
                </a:lnTo>
                <a:lnTo>
                  <a:pt x="189713" y="298121"/>
                </a:lnTo>
                <a:lnTo>
                  <a:pt x="189713" y="406529"/>
                </a:lnTo>
                <a:close/>
              </a:path>
            </a:pathLst>
          </a:custGeom>
          <a:solidFill>
            <a:srgbClr val="C00000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 descr="Factory">
            <a:extLst>
              <a:ext uri="{FF2B5EF4-FFF2-40B4-BE49-F238E27FC236}">
                <a16:creationId xmlns:a16="http://schemas.microsoft.com/office/drawing/2014/main" id="{75BCB180-2853-47C5-B61A-778062CA3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6088" y="4582959"/>
            <a:ext cx="1445452" cy="1445452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2120289-8317-74C6-D741-04575FE7BF7D}"/>
              </a:ext>
            </a:extLst>
          </p:cNvPr>
          <p:cNvSpPr/>
          <p:nvPr/>
        </p:nvSpPr>
        <p:spPr>
          <a:xfrm>
            <a:off x="1845102" y="5564747"/>
            <a:ext cx="309181" cy="113158"/>
          </a:xfrm>
          <a:custGeom>
            <a:avLst/>
            <a:gdLst>
              <a:gd name="connsiteX0" fmla="*/ 108299 w 309181"/>
              <a:gd name="connsiteY0" fmla="*/ 113159 h 113158"/>
              <a:gd name="connsiteX1" fmla="*/ 305181 w 309181"/>
              <a:gd name="connsiteY1" fmla="*/ 66677 h 113158"/>
              <a:gd name="connsiteX2" fmla="*/ 309182 w 309181"/>
              <a:gd name="connsiteY2" fmla="*/ 66677 h 113158"/>
              <a:gd name="connsiteX3" fmla="*/ 127540 w 309181"/>
              <a:gd name="connsiteY3" fmla="*/ 2 h 113158"/>
              <a:gd name="connsiteX4" fmla="*/ 0 w 309181"/>
              <a:gd name="connsiteY4" fmla="*/ 27910 h 113158"/>
              <a:gd name="connsiteX5" fmla="*/ 108299 w 309181"/>
              <a:gd name="connsiteY5" fmla="*/ 113159 h 1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181" h="113158">
                <a:moveTo>
                  <a:pt x="108299" y="113159"/>
                </a:moveTo>
                <a:cubicBezTo>
                  <a:pt x="169074" y="81624"/>
                  <a:pt x="236720" y="65654"/>
                  <a:pt x="305181" y="66677"/>
                </a:cubicBezTo>
                <a:lnTo>
                  <a:pt x="309182" y="66677"/>
                </a:lnTo>
                <a:cubicBezTo>
                  <a:pt x="257549" y="25196"/>
                  <a:pt x="193747" y="1777"/>
                  <a:pt x="127540" y="2"/>
                </a:cubicBezTo>
                <a:cubicBezTo>
                  <a:pt x="83495" y="-148"/>
                  <a:pt x="39956" y="9379"/>
                  <a:pt x="0" y="27910"/>
                </a:cubicBezTo>
                <a:cubicBezTo>
                  <a:pt x="41633" y="48489"/>
                  <a:pt x="78518" y="77523"/>
                  <a:pt x="108299" y="113159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CC08FE36-C7E4-EE2F-8F59-5D5974E60E4E}"/>
              </a:ext>
            </a:extLst>
          </p:cNvPr>
          <p:cNvSpPr/>
          <p:nvPr/>
        </p:nvSpPr>
        <p:spPr>
          <a:xfrm>
            <a:off x="1597834" y="5572521"/>
            <a:ext cx="330803" cy="213112"/>
          </a:xfrm>
          <a:custGeom>
            <a:avLst/>
            <a:gdLst>
              <a:gd name="connsiteX0" fmla="*/ 71533 w 330803"/>
              <a:gd name="connsiteY0" fmla="*/ 210159 h 213112"/>
              <a:gd name="connsiteX1" fmla="*/ 307753 w 330803"/>
              <a:gd name="connsiteY1" fmla="*/ 137579 h 213112"/>
              <a:gd name="connsiteX2" fmla="*/ 330803 w 330803"/>
              <a:gd name="connsiteY2" fmla="*/ 120148 h 213112"/>
              <a:gd name="connsiteX3" fmla="*/ 0 w 330803"/>
              <a:gd name="connsiteY3" fmla="*/ 609 h 213112"/>
              <a:gd name="connsiteX4" fmla="*/ 0 w 330803"/>
              <a:gd name="connsiteY4" fmla="*/ 213112 h 21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03" h="213112">
                <a:moveTo>
                  <a:pt x="71533" y="210159"/>
                </a:moveTo>
                <a:cubicBezTo>
                  <a:pt x="223361" y="198158"/>
                  <a:pt x="302514" y="141389"/>
                  <a:pt x="307753" y="137579"/>
                </a:cubicBezTo>
                <a:cubicBezTo>
                  <a:pt x="315091" y="131325"/>
                  <a:pt x="322787" y="125505"/>
                  <a:pt x="330803" y="120148"/>
                </a:cubicBezTo>
                <a:cubicBezTo>
                  <a:pt x="213360" y="-15678"/>
                  <a:pt x="0" y="609"/>
                  <a:pt x="0" y="609"/>
                </a:cubicBezTo>
                <a:lnTo>
                  <a:pt x="0" y="213112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09E4C10-065A-2481-FCEB-F58234915C62}"/>
              </a:ext>
            </a:extLst>
          </p:cNvPr>
          <p:cNvSpPr/>
          <p:nvPr/>
        </p:nvSpPr>
        <p:spPr>
          <a:xfrm>
            <a:off x="1573869" y="5132325"/>
            <a:ext cx="819150" cy="781050"/>
          </a:xfrm>
          <a:custGeom>
            <a:avLst/>
            <a:gdLst>
              <a:gd name="connsiteX0" fmla="*/ 785432 w 819150"/>
              <a:gd name="connsiteY0" fmla="*/ 603980 h 781050"/>
              <a:gd name="connsiteX1" fmla="*/ 762000 w 819150"/>
              <a:gd name="connsiteY1" fmla="*/ 584930 h 781050"/>
              <a:gd name="connsiteX2" fmla="*/ 762000 w 819150"/>
              <a:gd name="connsiteY2" fmla="*/ 473393 h 781050"/>
              <a:gd name="connsiteX3" fmla="*/ 814388 w 819150"/>
              <a:gd name="connsiteY3" fmla="*/ 397193 h 781050"/>
              <a:gd name="connsiteX4" fmla="*/ 742950 w 819150"/>
              <a:gd name="connsiteY4" fmla="*/ 243078 h 781050"/>
              <a:gd name="connsiteX5" fmla="*/ 671513 w 819150"/>
              <a:gd name="connsiteY5" fmla="*/ 397193 h 781050"/>
              <a:gd name="connsiteX6" fmla="*/ 723900 w 819150"/>
              <a:gd name="connsiteY6" fmla="*/ 473393 h 781050"/>
              <a:gd name="connsiteX7" fmla="*/ 723900 w 819150"/>
              <a:gd name="connsiteY7" fmla="*/ 562737 h 781050"/>
              <a:gd name="connsiteX8" fmla="*/ 609600 w 819150"/>
              <a:gd name="connsiteY8" fmla="*/ 528923 h 781050"/>
              <a:gd name="connsiteX9" fmla="*/ 609600 w 819150"/>
              <a:gd name="connsiteY9" fmla="*/ 340614 h 781050"/>
              <a:gd name="connsiteX10" fmla="*/ 687134 w 819150"/>
              <a:gd name="connsiteY10" fmla="*/ 223933 h 781050"/>
              <a:gd name="connsiteX11" fmla="*/ 590550 w 819150"/>
              <a:gd name="connsiteY11" fmla="*/ 0 h 781050"/>
              <a:gd name="connsiteX12" fmla="*/ 493967 w 819150"/>
              <a:gd name="connsiteY12" fmla="*/ 223933 h 781050"/>
              <a:gd name="connsiteX13" fmla="*/ 571500 w 819150"/>
              <a:gd name="connsiteY13" fmla="*/ 340614 h 781050"/>
              <a:gd name="connsiteX14" fmla="*/ 571500 w 819150"/>
              <a:gd name="connsiteY14" fmla="*/ 525494 h 781050"/>
              <a:gd name="connsiteX15" fmla="*/ 552450 w 819150"/>
              <a:gd name="connsiteY15" fmla="*/ 525018 h 781050"/>
              <a:gd name="connsiteX16" fmla="*/ 326136 w 819150"/>
              <a:gd name="connsiteY16" fmla="*/ 597694 h 781050"/>
              <a:gd name="connsiteX17" fmla="*/ 73628 w 819150"/>
              <a:gd name="connsiteY17" fmla="*/ 676465 h 781050"/>
              <a:gd name="connsiteX18" fmla="*/ 0 w 819150"/>
              <a:gd name="connsiteY18" fmla="*/ 676275 h 781050"/>
              <a:gd name="connsiteX19" fmla="*/ 0 w 819150"/>
              <a:gd name="connsiteY19" fmla="*/ 781050 h 781050"/>
              <a:gd name="connsiteX20" fmla="*/ 819150 w 819150"/>
              <a:gd name="connsiteY20" fmla="*/ 781050 h 781050"/>
              <a:gd name="connsiteX21" fmla="*/ 819150 w 819150"/>
              <a:gd name="connsiteY21" fmla="*/ 6306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9150" h="781050">
                <a:moveTo>
                  <a:pt x="785432" y="603980"/>
                </a:moveTo>
                <a:cubicBezTo>
                  <a:pt x="778068" y="597100"/>
                  <a:pt x="770238" y="590735"/>
                  <a:pt x="762000" y="584930"/>
                </a:cubicBezTo>
                <a:lnTo>
                  <a:pt x="762000" y="473393"/>
                </a:lnTo>
                <a:cubicBezTo>
                  <a:pt x="794276" y="462221"/>
                  <a:pt x="815514" y="431329"/>
                  <a:pt x="814388" y="397193"/>
                </a:cubicBezTo>
                <a:cubicBezTo>
                  <a:pt x="814388" y="349568"/>
                  <a:pt x="758381" y="243078"/>
                  <a:pt x="742950" y="243078"/>
                </a:cubicBezTo>
                <a:cubicBezTo>
                  <a:pt x="727520" y="243078"/>
                  <a:pt x="671513" y="349949"/>
                  <a:pt x="671513" y="397193"/>
                </a:cubicBezTo>
                <a:cubicBezTo>
                  <a:pt x="670386" y="431329"/>
                  <a:pt x="691624" y="462221"/>
                  <a:pt x="723900" y="473393"/>
                </a:cubicBezTo>
                <a:lnTo>
                  <a:pt x="723900" y="562737"/>
                </a:lnTo>
                <a:cubicBezTo>
                  <a:pt x="687840" y="545461"/>
                  <a:pt x="649255" y="534046"/>
                  <a:pt x="609600" y="528923"/>
                </a:cubicBezTo>
                <a:lnTo>
                  <a:pt x="609600" y="340614"/>
                </a:lnTo>
                <a:cubicBezTo>
                  <a:pt x="653796" y="331089"/>
                  <a:pt x="687134" y="286322"/>
                  <a:pt x="687134" y="223933"/>
                </a:cubicBezTo>
                <a:cubicBezTo>
                  <a:pt x="687134" y="152876"/>
                  <a:pt x="613696" y="0"/>
                  <a:pt x="590550" y="0"/>
                </a:cubicBezTo>
                <a:cubicBezTo>
                  <a:pt x="567404" y="0"/>
                  <a:pt x="493967" y="152876"/>
                  <a:pt x="493967" y="223933"/>
                </a:cubicBezTo>
                <a:cubicBezTo>
                  <a:pt x="493967" y="286322"/>
                  <a:pt x="527304" y="330708"/>
                  <a:pt x="571500" y="340614"/>
                </a:cubicBezTo>
                <a:lnTo>
                  <a:pt x="571500" y="525494"/>
                </a:lnTo>
                <a:cubicBezTo>
                  <a:pt x="565023" y="525494"/>
                  <a:pt x="558546" y="525018"/>
                  <a:pt x="552450" y="525018"/>
                </a:cubicBezTo>
                <a:cubicBezTo>
                  <a:pt x="463106" y="525018"/>
                  <a:pt x="380429" y="551593"/>
                  <a:pt x="326136" y="597694"/>
                </a:cubicBezTo>
                <a:cubicBezTo>
                  <a:pt x="325184" y="598361"/>
                  <a:pt x="241459" y="663416"/>
                  <a:pt x="73628" y="676465"/>
                </a:cubicBezTo>
                <a:lnTo>
                  <a:pt x="0" y="676275"/>
                </a:lnTo>
                <a:lnTo>
                  <a:pt x="0" y="781050"/>
                </a:lnTo>
                <a:lnTo>
                  <a:pt x="819150" y="781050"/>
                </a:lnTo>
                <a:lnTo>
                  <a:pt x="819150" y="63065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B85384-714A-4032-A4DF-6215CDA365BE}"/>
              </a:ext>
            </a:extLst>
          </p:cNvPr>
          <p:cNvGrpSpPr/>
          <p:nvPr/>
        </p:nvGrpSpPr>
        <p:grpSpPr>
          <a:xfrm>
            <a:off x="12982395" y="2844905"/>
            <a:ext cx="925089" cy="1285917"/>
            <a:chOff x="5026941" y="5131688"/>
            <a:chExt cx="925089" cy="1285917"/>
          </a:xfrm>
        </p:grpSpPr>
        <p:pic>
          <p:nvPicPr>
            <p:cNvPr id="19" name="Graphic 18" descr="Wave">
              <a:extLst>
                <a:ext uri="{FF2B5EF4-FFF2-40B4-BE49-F238E27FC236}">
                  <a16:creationId xmlns:a16="http://schemas.microsoft.com/office/drawing/2014/main" id="{9BBC1C9D-5767-402B-A7BE-09266B7B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26941" y="513168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Bridge scene">
              <a:extLst>
                <a:ext uri="{FF2B5EF4-FFF2-40B4-BE49-F238E27FC236}">
                  <a16:creationId xmlns:a16="http://schemas.microsoft.com/office/drawing/2014/main" id="{1DC097D1-E00F-441C-B7D6-0247C11A7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70611"/>
            <a:stretch/>
          </p:blipFill>
          <p:spPr>
            <a:xfrm>
              <a:off x="5037630" y="5917180"/>
              <a:ext cx="914400" cy="268734"/>
            </a:xfrm>
            <a:prstGeom prst="rect">
              <a:avLst/>
            </a:prstGeom>
          </p:spPr>
        </p:pic>
        <p:pic>
          <p:nvPicPr>
            <p:cNvPr id="28" name="Graphic 27" descr="Bridge scene">
              <a:extLst>
                <a:ext uri="{FF2B5EF4-FFF2-40B4-BE49-F238E27FC236}">
                  <a16:creationId xmlns:a16="http://schemas.microsoft.com/office/drawing/2014/main" id="{2774C287-F2E9-4EE8-87AE-EBD400756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70611"/>
            <a:stretch/>
          </p:blipFill>
          <p:spPr>
            <a:xfrm>
              <a:off x="5037630" y="6148871"/>
              <a:ext cx="914400" cy="268734"/>
            </a:xfrm>
            <a:prstGeom prst="rect">
              <a:avLst/>
            </a:prstGeom>
          </p:spPr>
        </p:pic>
      </p:grpSp>
      <p:sp>
        <p:nvSpPr>
          <p:cNvPr id="30" name="Cloud 29">
            <a:extLst>
              <a:ext uri="{FF2B5EF4-FFF2-40B4-BE49-F238E27FC236}">
                <a16:creationId xmlns:a16="http://schemas.microsoft.com/office/drawing/2014/main" id="{324A0FC6-2A33-4492-957F-7B95CF698C2D}"/>
              </a:ext>
            </a:extLst>
          </p:cNvPr>
          <p:cNvSpPr/>
          <p:nvPr/>
        </p:nvSpPr>
        <p:spPr>
          <a:xfrm>
            <a:off x="5865816" y="3228971"/>
            <a:ext cx="3490685" cy="72390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7C09DCD-CA8A-433E-983D-C17385AFA556}"/>
              </a:ext>
            </a:extLst>
          </p:cNvPr>
          <p:cNvSpPr/>
          <p:nvPr/>
        </p:nvSpPr>
        <p:spPr>
          <a:xfrm rot="4037779">
            <a:off x="8570435" y="3911746"/>
            <a:ext cx="1637660" cy="43815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2" name="Sun 31">
            <a:extLst>
              <a:ext uri="{FF2B5EF4-FFF2-40B4-BE49-F238E27FC236}">
                <a16:creationId xmlns:a16="http://schemas.microsoft.com/office/drawing/2014/main" id="{AA878386-44AC-4865-8FF0-15B0A262C8A2}"/>
              </a:ext>
            </a:extLst>
          </p:cNvPr>
          <p:cNvSpPr/>
          <p:nvPr/>
        </p:nvSpPr>
        <p:spPr>
          <a:xfrm>
            <a:off x="1219896" y="661988"/>
            <a:ext cx="2247900" cy="2085975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13822A-C318-4848-96D6-CB86D28FB751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467797" y="1704975"/>
            <a:ext cx="524205" cy="416013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CAA49A-2B17-479A-913F-4DF2EFD0ED6E}"/>
              </a:ext>
            </a:extLst>
          </p:cNvPr>
          <p:cNvCxnSpPr>
            <a:cxnSpLocks/>
            <a:stCxn id="32" idx="2"/>
            <a:endCxn id="73" idx="5"/>
          </p:cNvCxnSpPr>
          <p:nvPr/>
        </p:nvCxnSpPr>
        <p:spPr>
          <a:xfrm flipH="1">
            <a:off x="1722592" y="2747962"/>
            <a:ext cx="621255" cy="260818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02E9F8-FF41-4DBA-8E21-E435B4676E57}"/>
              </a:ext>
            </a:extLst>
          </p:cNvPr>
          <p:cNvCxnSpPr>
            <a:cxnSpLocks/>
            <a:stCxn id="32" idx="3"/>
            <a:endCxn id="16" idx="0"/>
          </p:cNvCxnSpPr>
          <p:nvPr/>
        </p:nvCxnSpPr>
        <p:spPr>
          <a:xfrm>
            <a:off x="3467796" y="1704976"/>
            <a:ext cx="2661350" cy="409887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72AFD70-0DAE-437B-958D-B4ED0C6418E1}"/>
              </a:ext>
            </a:extLst>
          </p:cNvPr>
          <p:cNvCxnSpPr>
            <a:cxnSpLocks/>
          </p:cNvCxnSpPr>
          <p:nvPr/>
        </p:nvCxnSpPr>
        <p:spPr>
          <a:xfrm flipH="1" flipV="1">
            <a:off x="6237738" y="3788229"/>
            <a:ext cx="45936" cy="21251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44">
            <a:extLst>
              <a:ext uri="{FF2B5EF4-FFF2-40B4-BE49-F238E27FC236}">
                <a16:creationId xmlns:a16="http://schemas.microsoft.com/office/drawing/2014/main" id="{29D25B70-EB8B-43FC-B3E8-B0FAA4F9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Urban Energy Balance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D39B4D-95E5-443D-B80F-352566F22674}"/>
              </a:ext>
            </a:extLst>
          </p:cNvPr>
          <p:cNvCxnSpPr>
            <a:cxnSpLocks/>
          </p:cNvCxnSpPr>
          <p:nvPr/>
        </p:nvCxnSpPr>
        <p:spPr>
          <a:xfrm flipH="1" flipV="1">
            <a:off x="6314775" y="1950213"/>
            <a:ext cx="15201" cy="14611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93F4716-365C-4FA6-8A60-98C0743923C9}"/>
              </a:ext>
            </a:extLst>
          </p:cNvPr>
          <p:cNvCxnSpPr>
            <a:cxnSpLocks/>
            <a:endCxn id="79" idx="37"/>
          </p:cNvCxnSpPr>
          <p:nvPr/>
        </p:nvCxnSpPr>
        <p:spPr>
          <a:xfrm>
            <a:off x="6272671" y="3804648"/>
            <a:ext cx="2107459" cy="15440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Modern architecture with solid fill">
            <a:extLst>
              <a:ext uri="{FF2B5EF4-FFF2-40B4-BE49-F238E27FC236}">
                <a16:creationId xmlns:a16="http://schemas.microsoft.com/office/drawing/2014/main" id="{43E716F2-70EF-1862-34EE-F99D1E3352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57737" y="4481126"/>
            <a:ext cx="992952" cy="992952"/>
          </a:xfrm>
          <a:prstGeom prst="rect">
            <a:avLst/>
          </a:prstGeom>
        </p:spPr>
      </p:pic>
      <p:pic>
        <p:nvPicPr>
          <p:cNvPr id="6" name="Graphic 5" descr="Nails with solid fill">
            <a:extLst>
              <a:ext uri="{FF2B5EF4-FFF2-40B4-BE49-F238E27FC236}">
                <a16:creationId xmlns:a16="http://schemas.microsoft.com/office/drawing/2014/main" id="{44CB6E1B-A7DA-97B7-F671-3BC343B8B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704193" y="4187606"/>
            <a:ext cx="992952" cy="9929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0ECD40-1DD4-D998-40A7-8583D057DBB1}"/>
              </a:ext>
            </a:extLst>
          </p:cNvPr>
          <p:cNvSpPr/>
          <p:nvPr/>
        </p:nvSpPr>
        <p:spPr>
          <a:xfrm>
            <a:off x="3762290" y="5803854"/>
            <a:ext cx="909473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97E0D-CBEF-721B-838D-BABB77470275}"/>
              </a:ext>
            </a:extLst>
          </p:cNvPr>
          <p:cNvSpPr/>
          <p:nvPr/>
        </p:nvSpPr>
        <p:spPr>
          <a:xfrm>
            <a:off x="5910684" y="5803853"/>
            <a:ext cx="436924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30823-F789-D442-600B-22871818AD4D}"/>
              </a:ext>
            </a:extLst>
          </p:cNvPr>
          <p:cNvSpPr/>
          <p:nvPr/>
        </p:nvSpPr>
        <p:spPr>
          <a:xfrm>
            <a:off x="7889807" y="5812893"/>
            <a:ext cx="436924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8EB78D4-08DD-B7EB-AE69-33ED3F08661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108269" y="3924752"/>
            <a:ext cx="7612" cy="18881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F52A80-5B15-8208-4781-07D34D456DA1}"/>
              </a:ext>
            </a:extLst>
          </p:cNvPr>
          <p:cNvCxnSpPr>
            <a:cxnSpLocks/>
          </p:cNvCxnSpPr>
          <p:nvPr/>
        </p:nvCxnSpPr>
        <p:spPr>
          <a:xfrm flipH="1" flipV="1">
            <a:off x="8040883" y="1768715"/>
            <a:ext cx="15201" cy="14611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1CDE78A-3EB5-49A6-F449-39FB60D7B16B}"/>
              </a:ext>
            </a:extLst>
          </p:cNvPr>
          <p:cNvCxnSpPr>
            <a:cxnSpLocks/>
          </p:cNvCxnSpPr>
          <p:nvPr/>
        </p:nvCxnSpPr>
        <p:spPr>
          <a:xfrm>
            <a:off x="8141458" y="3900001"/>
            <a:ext cx="582747" cy="1057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AAB04AF-7C53-3F37-7436-996B54005542}"/>
              </a:ext>
            </a:extLst>
          </p:cNvPr>
          <p:cNvCxnSpPr>
            <a:cxnSpLocks/>
            <a:stCxn id="32" idx="3"/>
            <a:endCxn id="26" idx="0"/>
          </p:cNvCxnSpPr>
          <p:nvPr/>
        </p:nvCxnSpPr>
        <p:spPr>
          <a:xfrm>
            <a:off x="3467797" y="1704976"/>
            <a:ext cx="4640473" cy="410791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AB8660B-7528-C7BA-4630-1344D01D0AEA}"/>
              </a:ext>
            </a:extLst>
          </p:cNvPr>
          <p:cNvSpPr/>
          <p:nvPr/>
        </p:nvSpPr>
        <p:spPr>
          <a:xfrm>
            <a:off x="1571742" y="5229749"/>
            <a:ext cx="480135" cy="334999"/>
          </a:xfrm>
          <a:custGeom>
            <a:avLst/>
            <a:gdLst>
              <a:gd name="connsiteX0" fmla="*/ 478510 w 480135"/>
              <a:gd name="connsiteY0" fmla="*/ 1625 h 334999"/>
              <a:gd name="connsiteX1" fmla="*/ 297535 w 480135"/>
              <a:gd name="connsiteY1" fmla="*/ 49250 h 334999"/>
              <a:gd name="connsiteX2" fmla="*/ 248005 w 480135"/>
              <a:gd name="connsiteY2" fmla="*/ 206412 h 334999"/>
              <a:gd name="connsiteX3" fmla="*/ 199428 w 480135"/>
              <a:gd name="connsiteY3" fmla="*/ 266420 h 334999"/>
              <a:gd name="connsiteX4" fmla="*/ 191808 w 480135"/>
              <a:gd name="connsiteY4" fmla="*/ 254990 h 334999"/>
              <a:gd name="connsiteX5" fmla="*/ 150850 w 480135"/>
              <a:gd name="connsiteY5" fmla="*/ 126402 h 334999"/>
              <a:gd name="connsiteX6" fmla="*/ 1308 w 480135"/>
              <a:gd name="connsiteY6" fmla="*/ 87350 h 334999"/>
              <a:gd name="connsiteX7" fmla="*/ 40360 w 480135"/>
              <a:gd name="connsiteY7" fmla="*/ 236892 h 334999"/>
              <a:gd name="connsiteX8" fmla="*/ 159423 w 480135"/>
              <a:gd name="connsiteY8" fmla="*/ 277850 h 334999"/>
              <a:gd name="connsiteX9" fmla="*/ 180378 w 480135"/>
              <a:gd name="connsiteY9" fmla="*/ 316902 h 334999"/>
              <a:gd name="connsiteX10" fmla="*/ 182283 w 480135"/>
              <a:gd name="connsiteY10" fmla="*/ 335000 h 334999"/>
              <a:gd name="connsiteX11" fmla="*/ 221335 w 480135"/>
              <a:gd name="connsiteY11" fmla="*/ 335000 h 334999"/>
              <a:gd name="connsiteX12" fmla="*/ 232765 w 480135"/>
              <a:gd name="connsiteY12" fmla="*/ 287375 h 334999"/>
              <a:gd name="connsiteX13" fmla="*/ 277533 w 480135"/>
              <a:gd name="connsiteY13" fmla="*/ 234035 h 334999"/>
              <a:gd name="connsiteX14" fmla="*/ 430885 w 480135"/>
              <a:gd name="connsiteY14" fmla="*/ 184505 h 334999"/>
              <a:gd name="connsiteX15" fmla="*/ 478510 w 480135"/>
              <a:gd name="connsiteY15" fmla="*/ 1625 h 33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135" h="334999">
                <a:moveTo>
                  <a:pt x="478510" y="1625"/>
                </a:moveTo>
                <a:cubicBezTo>
                  <a:pt x="478510" y="1625"/>
                  <a:pt x="360400" y="-13615"/>
                  <a:pt x="297535" y="49250"/>
                </a:cubicBezTo>
                <a:cubicBezTo>
                  <a:pt x="251815" y="94970"/>
                  <a:pt x="247053" y="168312"/>
                  <a:pt x="248005" y="206412"/>
                </a:cubicBezTo>
                <a:cubicBezTo>
                  <a:pt x="228003" y="220700"/>
                  <a:pt x="210858" y="241655"/>
                  <a:pt x="199428" y="266420"/>
                </a:cubicBezTo>
                <a:cubicBezTo>
                  <a:pt x="196570" y="262610"/>
                  <a:pt x="194665" y="258800"/>
                  <a:pt x="191808" y="254990"/>
                </a:cubicBezTo>
                <a:cubicBezTo>
                  <a:pt x="192760" y="223557"/>
                  <a:pt x="187998" y="163550"/>
                  <a:pt x="150850" y="126402"/>
                </a:cubicBezTo>
                <a:cubicBezTo>
                  <a:pt x="98463" y="74015"/>
                  <a:pt x="1308" y="87350"/>
                  <a:pt x="1308" y="87350"/>
                </a:cubicBezTo>
                <a:cubicBezTo>
                  <a:pt x="1308" y="87350"/>
                  <a:pt x="-11075" y="184505"/>
                  <a:pt x="40360" y="236892"/>
                </a:cubicBezTo>
                <a:cubicBezTo>
                  <a:pt x="73698" y="270230"/>
                  <a:pt x="127038" y="276897"/>
                  <a:pt x="159423" y="277850"/>
                </a:cubicBezTo>
                <a:cubicBezTo>
                  <a:pt x="168948" y="288327"/>
                  <a:pt x="175615" y="303567"/>
                  <a:pt x="180378" y="316902"/>
                </a:cubicBezTo>
                <a:cubicBezTo>
                  <a:pt x="181330" y="319760"/>
                  <a:pt x="182283" y="326427"/>
                  <a:pt x="182283" y="335000"/>
                </a:cubicBezTo>
                <a:lnTo>
                  <a:pt x="221335" y="335000"/>
                </a:lnTo>
                <a:cubicBezTo>
                  <a:pt x="222288" y="314997"/>
                  <a:pt x="225145" y="303567"/>
                  <a:pt x="232765" y="287375"/>
                </a:cubicBezTo>
                <a:cubicBezTo>
                  <a:pt x="242290" y="264515"/>
                  <a:pt x="258483" y="245465"/>
                  <a:pt x="277533" y="234035"/>
                </a:cubicBezTo>
                <a:cubicBezTo>
                  <a:pt x="316585" y="234987"/>
                  <a:pt x="387070" y="228320"/>
                  <a:pt x="430885" y="184505"/>
                </a:cubicBezTo>
                <a:cubicBezTo>
                  <a:pt x="493750" y="119735"/>
                  <a:pt x="478510" y="1625"/>
                  <a:pt x="478510" y="1625"/>
                </a:cubicBezTo>
                <a:close/>
              </a:path>
            </a:pathLst>
          </a:custGeom>
          <a:solidFill>
            <a:srgbClr val="7CA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96FE2A0-B3F1-A80C-A5AB-DE327CA70659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114620" y="1130905"/>
            <a:ext cx="102406" cy="46729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09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7854" y="325882"/>
            <a:ext cx="5054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sng">
                <a:uFill>
                  <a:solidFill>
                    <a:srgbClr val="3F3F3F"/>
                  </a:solidFill>
                </a:uFill>
              </a:rPr>
              <a:t>Extend</a:t>
            </a:r>
            <a:r>
              <a:rPr sz="3600" u="sng" spc="-50">
                <a:uFill>
                  <a:solidFill>
                    <a:srgbClr val="3F3F3F"/>
                  </a:solidFill>
                </a:uFill>
              </a:rPr>
              <a:t> </a:t>
            </a:r>
            <a:r>
              <a:rPr sz="3600" u="sng">
                <a:uFill>
                  <a:solidFill>
                    <a:srgbClr val="3F3F3F"/>
                  </a:solidFill>
                </a:uFill>
              </a:rPr>
              <a:t>Roof</a:t>
            </a:r>
            <a:r>
              <a:rPr sz="3600" u="sng" spc="-50">
                <a:uFill>
                  <a:solidFill>
                    <a:srgbClr val="3F3F3F"/>
                  </a:solidFill>
                </a:uFill>
              </a:rPr>
              <a:t> </a:t>
            </a:r>
            <a:r>
              <a:rPr sz="3600" u="sng">
                <a:uFill>
                  <a:solidFill>
                    <a:srgbClr val="3F3F3F"/>
                  </a:solidFill>
                </a:uFill>
              </a:rPr>
              <a:t>Life</a:t>
            </a:r>
            <a:r>
              <a:rPr sz="3600" u="sng" spc="-50">
                <a:uFill>
                  <a:solidFill>
                    <a:srgbClr val="3F3F3F"/>
                  </a:solidFill>
                </a:uFill>
              </a:rPr>
              <a:t> </a:t>
            </a:r>
            <a:r>
              <a:rPr sz="3600" u="sng" spc="-10">
                <a:uFill>
                  <a:solidFill>
                    <a:srgbClr val="3F3F3F"/>
                  </a:solidFill>
                </a:uFill>
              </a:rPr>
              <a:t>Span: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764540" y="1148537"/>
            <a:ext cx="8211184" cy="4179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265" algn="ctr">
              <a:lnSpc>
                <a:spcPct val="100000"/>
              </a:lnSpc>
              <a:spcBef>
                <a:spcPts val="100"/>
              </a:spcBef>
            </a:pPr>
            <a:r>
              <a:rPr sz="3600" b="1" u="sng" spc="-15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 </a:t>
            </a:r>
            <a:r>
              <a:rPr sz="3600" b="1" u="sng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Renewable</a:t>
            </a:r>
            <a:r>
              <a:rPr sz="3600" b="1" u="sng" spc="-5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 </a:t>
            </a:r>
            <a:r>
              <a:rPr sz="3600" b="1" u="sng" spc="-10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Warranties</a:t>
            </a:r>
            <a:endParaRPr sz="3600">
              <a:latin typeface="Arial"/>
              <a:cs typeface="Arial"/>
            </a:endParaRPr>
          </a:p>
          <a:p>
            <a:pPr marL="12700" marR="76835">
              <a:lnSpc>
                <a:spcPct val="100000"/>
              </a:lnSpc>
              <a:spcBef>
                <a:spcPts val="2460"/>
              </a:spcBef>
            </a:pP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Unlike</a:t>
            </a:r>
            <a:r>
              <a:rPr sz="16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traditional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roofing,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acrylic-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based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F.A.S.</a:t>
            </a:r>
            <a:r>
              <a:rPr sz="16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weather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from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top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down.</a:t>
            </a:r>
            <a:r>
              <a:rPr sz="1600" spc="-9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10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measurable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amount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surface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millage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is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lost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over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life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product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and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can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be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replaced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by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additional</a:t>
            </a:r>
            <a:r>
              <a:rPr sz="16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coatings.</a:t>
            </a:r>
            <a:r>
              <a:rPr sz="16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Due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to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chemistry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F.A.S.,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“regenerated” roof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is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as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strong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as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original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installation</a:t>
            </a:r>
            <a:r>
              <a:rPr sz="1600" spc="-5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and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will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last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for</a:t>
            </a:r>
            <a:r>
              <a:rPr sz="1600" spc="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another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set</a:t>
            </a:r>
            <a:r>
              <a:rPr sz="1600" spc="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time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period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depending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on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additional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coating’s</a:t>
            </a:r>
            <a:r>
              <a:rPr sz="1600" spc="-10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millage.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F.A.S.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that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utilize</a:t>
            </a:r>
            <a:r>
              <a:rPr sz="16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CRRC</a:t>
            </a:r>
            <a:r>
              <a:rPr sz="1600" spc="-5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approved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top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coating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will</a:t>
            </a:r>
            <a:r>
              <a:rPr sz="16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reduce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surface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temperature</a:t>
            </a:r>
            <a:r>
              <a:rPr sz="16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as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well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as</a:t>
            </a:r>
            <a:r>
              <a:rPr sz="16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internal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temperature</a:t>
            </a:r>
            <a:r>
              <a:rPr sz="1600" spc="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building.</a:t>
            </a:r>
            <a:r>
              <a:rPr sz="1600" spc="-1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Any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reduction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roof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temperature</a:t>
            </a:r>
            <a:r>
              <a:rPr sz="1600" spc="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will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prolong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the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lifespan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not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only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that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F.A.S.,</a:t>
            </a:r>
            <a:r>
              <a:rPr sz="16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but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any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pre-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existing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roofs and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insulations.</a:t>
            </a:r>
            <a:endParaRPr sz="1600">
              <a:latin typeface="Arial"/>
              <a:cs typeface="Arial"/>
            </a:endParaRPr>
          </a:p>
          <a:p>
            <a:pPr marL="12700" marR="116205">
              <a:lnSpc>
                <a:spcPct val="100000"/>
              </a:lnSpc>
              <a:spcBef>
                <a:spcPts val="965"/>
              </a:spcBef>
            </a:pP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CRRC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F.A.S.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will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also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benefit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roof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mounted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HVAC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units.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Cooler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air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will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be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used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heat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exchange,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which</a:t>
            </a:r>
            <a:r>
              <a:rPr sz="16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makes</a:t>
            </a:r>
            <a:r>
              <a:rPr sz="16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units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more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efficient.</a:t>
            </a:r>
            <a:r>
              <a:rPr sz="16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Reductions</a:t>
            </a:r>
            <a:r>
              <a:rPr sz="16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in</a:t>
            </a:r>
            <a:r>
              <a:rPr sz="16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internal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temperatures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will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also</a:t>
            </a:r>
            <a:r>
              <a:rPr sz="1600" spc="-5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decrease</a:t>
            </a:r>
            <a:r>
              <a:rPr sz="16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usage,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prolonging</a:t>
            </a:r>
            <a:r>
              <a:rPr sz="16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equipment</a:t>
            </a:r>
            <a:r>
              <a:rPr sz="16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life.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May</a:t>
            </a:r>
            <a:r>
              <a:rPr sz="1600" spc="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be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eligible</a:t>
            </a:r>
            <a:r>
              <a:rPr sz="16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for</a:t>
            </a:r>
            <a:r>
              <a:rPr sz="16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3F3F3F"/>
                </a:solidFill>
                <a:latin typeface="Arial"/>
                <a:cs typeface="Arial"/>
              </a:rPr>
              <a:t>LEED</a:t>
            </a:r>
            <a:r>
              <a:rPr sz="16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3F3F3F"/>
                </a:solidFill>
                <a:latin typeface="Arial"/>
                <a:cs typeface="Arial"/>
              </a:rPr>
              <a:t>points.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6757" y="399033"/>
            <a:ext cx="450151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ROI Phase </a:t>
            </a:r>
            <a:r>
              <a:rPr spc="-10"/>
              <a:t>Three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6414" y="2100199"/>
            <a:ext cx="178688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sng" spc="-10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AguaSeal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545" y="2998724"/>
            <a:ext cx="314452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5"/>
              </a:spcBef>
              <a:buClr>
                <a:srgbClr val="1CACE4"/>
              </a:buClr>
              <a:buSzPct val="79687"/>
              <a:buFont typeface="Wingdings"/>
              <a:buChar char=""/>
              <a:tabLst>
                <a:tab pos="355600" algn="l"/>
              </a:tabLst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Assume</a:t>
            </a:r>
            <a:r>
              <a:rPr sz="32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cost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to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renew</a:t>
            </a:r>
            <a:r>
              <a:rPr sz="32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doubles.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3975" y="1988946"/>
            <a:ext cx="21469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sng" spc="-10">
                <a:solidFill>
                  <a:srgbClr val="3F3F3F"/>
                </a:solidFill>
                <a:uFill>
                  <a:solidFill>
                    <a:srgbClr val="3F3F3F"/>
                  </a:solidFill>
                </a:uFill>
                <a:latin typeface="Arial"/>
                <a:cs typeface="Arial"/>
              </a:rPr>
              <a:t>Traditional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7146" y="2998088"/>
            <a:ext cx="3754754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1CACE4"/>
              </a:buClr>
              <a:buSzPct val="79687"/>
              <a:buFont typeface="Wingdings"/>
              <a:buChar char=""/>
              <a:tabLst>
                <a:tab pos="355600" algn="l"/>
              </a:tabLst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Assume</a:t>
            </a:r>
            <a:r>
              <a:rPr sz="32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cost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 stays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32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same.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4545" y="4124746"/>
            <a:ext cx="7628890" cy="1866900"/>
          </a:xfrm>
          <a:prstGeom prst="rect">
            <a:avLst/>
          </a:prstGeom>
        </p:spPr>
        <p:txBody>
          <a:bodyPr vert="horz" wrap="square" lIns="0" tIns="2997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360"/>
              </a:spcBef>
              <a:buClr>
                <a:srgbClr val="1CACE4"/>
              </a:buClr>
              <a:buSzPct val="79687"/>
              <a:buFont typeface="Wingdings"/>
              <a:buChar char=""/>
              <a:tabLst>
                <a:tab pos="355600" algn="l"/>
                <a:tab pos="4904740" algn="l"/>
              </a:tabLst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$7</a:t>
            </a:r>
            <a:r>
              <a:rPr sz="32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sq.</a:t>
            </a:r>
            <a:r>
              <a:rPr sz="32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ft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	</a:t>
            </a:r>
            <a:r>
              <a:rPr sz="2550">
                <a:solidFill>
                  <a:srgbClr val="1CACE4"/>
                </a:solidFill>
                <a:latin typeface="Wingdings"/>
                <a:cs typeface="Wingdings"/>
              </a:rPr>
              <a:t></a:t>
            </a:r>
            <a:r>
              <a:rPr sz="2550" spc="-220">
                <a:solidFill>
                  <a:srgbClr val="1CACE4"/>
                </a:solidFill>
                <a:latin typeface="Times New Roman"/>
                <a:cs typeface="Times New Roman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$10</a:t>
            </a:r>
            <a:r>
              <a:rPr sz="32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per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sq.</a:t>
            </a:r>
            <a:r>
              <a:rPr sz="32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ft</a:t>
            </a:r>
            <a:endParaRPr sz="3200">
              <a:latin typeface="Arial"/>
              <a:cs typeface="Arial"/>
            </a:endParaRPr>
          </a:p>
          <a:p>
            <a:pPr marL="811530" algn="ctr">
              <a:lnSpc>
                <a:spcPct val="100000"/>
              </a:lnSpc>
              <a:spcBef>
                <a:spcPts val="3115"/>
              </a:spcBef>
            </a:pPr>
            <a:r>
              <a:rPr sz="4400" b="1">
                <a:solidFill>
                  <a:srgbClr val="3F3F3F"/>
                </a:solidFill>
                <a:latin typeface="Arial"/>
                <a:cs typeface="Arial"/>
              </a:rPr>
              <a:t>Savings:</a:t>
            </a:r>
            <a:r>
              <a:rPr sz="4400" b="1" spc="-7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400" b="1">
                <a:solidFill>
                  <a:srgbClr val="3F3F3F"/>
                </a:solidFill>
                <a:latin typeface="Arial"/>
                <a:cs typeface="Arial"/>
              </a:rPr>
              <a:t>$1.35</a:t>
            </a:r>
            <a:r>
              <a:rPr sz="4400" b="1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400" b="1" spc="-10">
                <a:solidFill>
                  <a:srgbClr val="3F3F3F"/>
                </a:solidFill>
                <a:latin typeface="Arial"/>
                <a:cs typeface="Arial"/>
              </a:rPr>
              <a:t>Million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2194" y="1217498"/>
            <a:ext cx="3354704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>
                <a:latin typeface="Arial"/>
                <a:cs typeface="Arial"/>
              </a:rPr>
              <a:t>Renewal</a:t>
            </a:r>
            <a:r>
              <a:rPr sz="4000" b="1" spc="-95">
                <a:latin typeface="Arial"/>
                <a:cs typeface="Arial"/>
              </a:rPr>
              <a:t> </a:t>
            </a:r>
            <a:r>
              <a:rPr sz="4000" b="1" spc="-20">
                <a:latin typeface="Arial"/>
                <a:cs typeface="Arial"/>
              </a:rPr>
              <a:t>Cost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1334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105"/>
              </a:spcBef>
            </a:pPr>
            <a:r>
              <a:t>ROI</a:t>
            </a:r>
            <a:r>
              <a:rPr spc="-5"/>
              <a:t> </a:t>
            </a:r>
            <a:r>
              <a:t>for</a:t>
            </a:r>
            <a:r>
              <a:rPr spc="-5"/>
              <a:t> </a:t>
            </a:r>
            <a:r>
              <a:t>One</a:t>
            </a:r>
            <a:r>
              <a:rPr spc="-5"/>
              <a:t> </a:t>
            </a:r>
            <a:r>
              <a:t>Life</a:t>
            </a:r>
            <a:r>
              <a:rPr spc="-5"/>
              <a:t> </a:t>
            </a:r>
            <a:r>
              <a:rPr spc="-10"/>
              <a:t>Cycle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2728" y="1650492"/>
            <a:ext cx="6476999" cy="393801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8279" y="2088591"/>
            <a:ext cx="4319905" cy="2501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>
                <a:latin typeface="Arial"/>
                <a:cs typeface="Arial"/>
              </a:rPr>
              <a:t>$2.1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million</a:t>
            </a:r>
            <a:r>
              <a:rPr sz="2800" spc="-4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No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tear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 spc="-25">
                <a:latin typeface="Arial"/>
                <a:cs typeface="Arial"/>
              </a:rPr>
              <a:t>off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20"/>
              </a:spcBef>
            </a:pPr>
            <a:r>
              <a:rPr sz="2800">
                <a:latin typeface="Arial"/>
                <a:cs typeface="Arial"/>
              </a:rPr>
              <a:t>$2.4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million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energy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savings</a:t>
            </a:r>
            <a:endParaRPr sz="2800">
              <a:latin typeface="Arial"/>
              <a:cs typeface="Arial"/>
            </a:endParaRPr>
          </a:p>
          <a:p>
            <a:pPr marL="46990">
              <a:lnSpc>
                <a:spcPct val="100000"/>
              </a:lnSpc>
              <a:spcBef>
                <a:spcPts val="2014"/>
              </a:spcBef>
            </a:pPr>
            <a:r>
              <a:rPr sz="2800">
                <a:latin typeface="Arial"/>
                <a:cs typeface="Arial"/>
              </a:rPr>
              <a:t>$1.35</a:t>
            </a:r>
            <a:r>
              <a:rPr sz="2800" spc="-6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million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renewal</a:t>
            </a:r>
            <a:endParaRPr sz="280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  <a:spcBef>
                <a:spcPts val="2020"/>
              </a:spcBef>
            </a:pPr>
            <a:r>
              <a:rPr sz="2800" b="1" spc="-55">
                <a:latin typeface="Arial"/>
                <a:cs typeface="Arial"/>
              </a:rPr>
              <a:t>Total-</a:t>
            </a:r>
            <a:r>
              <a:rPr sz="2800" b="1">
                <a:latin typeface="Arial"/>
                <a:cs typeface="Arial"/>
              </a:rPr>
              <a:t>$7.2</a:t>
            </a:r>
            <a:r>
              <a:rPr sz="2800" b="1" spc="15">
                <a:latin typeface="Arial"/>
                <a:cs typeface="Arial"/>
              </a:rPr>
              <a:t> </a:t>
            </a:r>
            <a:r>
              <a:rPr sz="2800" b="1" spc="-10">
                <a:latin typeface="Arial"/>
                <a:cs typeface="Arial"/>
              </a:rPr>
              <a:t>Million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761" y="1143000"/>
            <a:ext cx="12001500" cy="5724525"/>
            <a:chOff x="-8761" y="1143000"/>
            <a:chExt cx="12001500" cy="57245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3" y="1143000"/>
              <a:ext cx="11792710" cy="530656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3" y="5799579"/>
              <a:ext cx="2819400" cy="1058545"/>
            </a:xfrm>
            <a:custGeom>
              <a:avLst/>
              <a:gdLst/>
              <a:ahLst/>
              <a:cxnLst/>
              <a:rect l="l" t="t" r="r" b="b"/>
              <a:pathLst>
                <a:path w="2819400" h="1058545">
                  <a:moveTo>
                    <a:pt x="2819399" y="0"/>
                  </a:moveTo>
                  <a:lnTo>
                    <a:pt x="0" y="0"/>
                  </a:lnTo>
                  <a:lnTo>
                    <a:pt x="0" y="1058420"/>
                  </a:lnTo>
                  <a:lnTo>
                    <a:pt x="2819399" y="1058420"/>
                  </a:lnTo>
                  <a:lnTo>
                    <a:pt x="2819399" y="0"/>
                  </a:lnTo>
                  <a:close/>
                </a:path>
              </a:pathLst>
            </a:custGeom>
            <a:solidFill>
              <a:srgbClr val="A3DE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3" y="5799579"/>
              <a:ext cx="2819400" cy="1058545"/>
            </a:xfrm>
            <a:custGeom>
              <a:avLst/>
              <a:gdLst/>
              <a:ahLst/>
              <a:cxnLst/>
              <a:rect l="l" t="t" r="r" b="b"/>
              <a:pathLst>
                <a:path w="2819400" h="1058545">
                  <a:moveTo>
                    <a:pt x="2819399" y="1058420"/>
                  </a:moveTo>
                  <a:lnTo>
                    <a:pt x="2819399" y="0"/>
                  </a:lnTo>
                  <a:lnTo>
                    <a:pt x="0" y="0"/>
                  </a:lnTo>
                  <a:lnTo>
                    <a:pt x="0" y="1058420"/>
                  </a:lnTo>
                </a:path>
              </a:pathLst>
            </a:custGeom>
            <a:ln w="19050">
              <a:solidFill>
                <a:srgbClr val="107D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57" y="5852159"/>
              <a:ext cx="1190242" cy="90372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pc="-10"/>
              <a:t>Weathering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3276" y="3639311"/>
            <a:ext cx="3886962" cy="279273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9805" y="161620"/>
            <a:ext cx="37788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/>
              <a:t>Wind-</a:t>
            </a:r>
            <a:r>
              <a:t>FM</a:t>
            </a:r>
            <a:r>
              <a:rPr spc="20"/>
              <a:t> </a:t>
            </a:r>
            <a:r>
              <a:rPr spc="-20"/>
              <a:t>4470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2079" y="1026363"/>
            <a:ext cx="5441315" cy="3183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8930" indent="-317500">
              <a:lnSpc>
                <a:spcPct val="100000"/>
              </a:lnSpc>
              <a:spcBef>
                <a:spcPts val="95"/>
              </a:spcBef>
              <a:buClr>
                <a:srgbClr val="00AFF0"/>
              </a:buClr>
              <a:buSzPct val="96428"/>
              <a:buFont typeface="Wingdings"/>
              <a:buChar char=""/>
              <a:tabLst>
                <a:tab pos="328930" algn="l"/>
              </a:tabLst>
            </a:pPr>
            <a:r>
              <a:rPr sz="2800">
                <a:latin typeface="Arial"/>
                <a:cs typeface="Arial"/>
              </a:rPr>
              <a:t>Extreme</a:t>
            </a:r>
            <a:r>
              <a:rPr sz="2800" spc="-10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weather</a:t>
            </a:r>
            <a:r>
              <a:rPr sz="2800" spc="-8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resistance</a:t>
            </a:r>
            <a:endParaRPr sz="2800">
              <a:latin typeface="Arial"/>
              <a:cs typeface="Arial"/>
            </a:endParaRPr>
          </a:p>
          <a:p>
            <a:pPr marL="427990" indent="-415290">
              <a:lnSpc>
                <a:spcPct val="100000"/>
              </a:lnSpc>
              <a:spcBef>
                <a:spcPts val="2020"/>
              </a:spcBef>
              <a:buClr>
                <a:srgbClr val="00AFF0"/>
              </a:buClr>
              <a:buSzPct val="96428"/>
              <a:buFont typeface="Wingdings"/>
              <a:buChar char=""/>
              <a:tabLst>
                <a:tab pos="427990" algn="l"/>
              </a:tabLst>
            </a:pPr>
            <a:r>
              <a:rPr sz="2800">
                <a:latin typeface="Arial"/>
                <a:cs typeface="Arial"/>
              </a:rPr>
              <a:t>Withstood</a:t>
            </a:r>
            <a:r>
              <a:rPr sz="2800" spc="-12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Super</a:t>
            </a:r>
            <a:r>
              <a:rPr sz="2800" spc="-155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Typhoon</a:t>
            </a:r>
            <a:r>
              <a:rPr sz="2800" spc="-85">
                <a:latin typeface="Arial"/>
                <a:cs typeface="Arial"/>
              </a:rPr>
              <a:t> </a:t>
            </a:r>
            <a:r>
              <a:rPr sz="2800" spc="-20">
                <a:latin typeface="Arial"/>
                <a:cs typeface="Arial"/>
              </a:rPr>
              <a:t>Paka</a:t>
            </a:r>
            <a:endParaRPr sz="2800">
              <a:latin typeface="Arial"/>
              <a:cs typeface="Arial"/>
            </a:endParaRPr>
          </a:p>
          <a:p>
            <a:pPr marL="884555" lvl="1" indent="-415290">
              <a:lnSpc>
                <a:spcPct val="100000"/>
              </a:lnSpc>
              <a:spcBef>
                <a:spcPts val="2014"/>
              </a:spcBef>
              <a:buClr>
                <a:srgbClr val="00AFF0"/>
              </a:buClr>
              <a:buFont typeface="Wingdings"/>
              <a:buChar char=""/>
              <a:tabLst>
                <a:tab pos="884555" algn="l"/>
              </a:tabLst>
            </a:pPr>
            <a:r>
              <a:rPr sz="2800">
                <a:latin typeface="Arial"/>
                <a:cs typeface="Arial"/>
              </a:rPr>
              <a:t>Sustained</a:t>
            </a:r>
            <a:r>
              <a:rPr sz="2800" spc="-7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winds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of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145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 spc="-25">
                <a:latin typeface="Arial"/>
                <a:cs typeface="Arial"/>
              </a:rPr>
              <a:t>mph</a:t>
            </a:r>
            <a:endParaRPr sz="2800">
              <a:latin typeface="Arial"/>
              <a:cs typeface="Arial"/>
            </a:endParaRPr>
          </a:p>
          <a:p>
            <a:pPr marL="884555" lvl="1" indent="-415290">
              <a:lnSpc>
                <a:spcPct val="100000"/>
              </a:lnSpc>
              <a:spcBef>
                <a:spcPts val="2020"/>
              </a:spcBef>
              <a:buClr>
                <a:srgbClr val="00AFF0"/>
              </a:buClr>
              <a:buFont typeface="Wingdings"/>
              <a:buChar char=""/>
              <a:tabLst>
                <a:tab pos="884555" algn="l"/>
              </a:tabLst>
            </a:pPr>
            <a:r>
              <a:rPr sz="2800">
                <a:latin typeface="Arial"/>
                <a:cs typeface="Arial"/>
              </a:rPr>
              <a:t>Wind</a:t>
            </a:r>
            <a:r>
              <a:rPr sz="2800" spc="-5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gusts</a:t>
            </a:r>
            <a:r>
              <a:rPr sz="2800" spc="-6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of</a:t>
            </a:r>
            <a:r>
              <a:rPr sz="2800" spc="-4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over</a:t>
            </a:r>
            <a:r>
              <a:rPr sz="2800" spc="-4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236</a:t>
            </a:r>
            <a:r>
              <a:rPr sz="2800" spc="-50">
                <a:latin typeface="Arial"/>
                <a:cs typeface="Arial"/>
              </a:rPr>
              <a:t> </a:t>
            </a:r>
            <a:r>
              <a:rPr sz="2800" spc="-25">
                <a:latin typeface="Arial"/>
                <a:cs typeface="Arial"/>
              </a:rPr>
              <a:t>mph</a:t>
            </a:r>
            <a:endParaRPr sz="2800">
              <a:latin typeface="Arial"/>
              <a:cs typeface="Arial"/>
            </a:endParaRPr>
          </a:p>
          <a:p>
            <a:pPr marL="408305" indent="-395605">
              <a:lnSpc>
                <a:spcPct val="100000"/>
              </a:lnSpc>
              <a:spcBef>
                <a:spcPts val="2020"/>
              </a:spcBef>
              <a:buClr>
                <a:srgbClr val="00AFF0"/>
              </a:buClr>
              <a:buSzPct val="96428"/>
              <a:buFont typeface="Wingdings"/>
              <a:buChar char=""/>
              <a:tabLst>
                <a:tab pos="408305" algn="l"/>
              </a:tabLst>
            </a:pPr>
            <a:r>
              <a:rPr sz="2800">
                <a:latin typeface="Arial"/>
                <a:cs typeface="Arial"/>
              </a:rPr>
              <a:t>All</a:t>
            </a:r>
            <a:r>
              <a:rPr sz="2800" spc="-55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240+</a:t>
            </a:r>
            <a:r>
              <a:rPr sz="2800" spc="-50">
                <a:latin typeface="Arial"/>
                <a:cs typeface="Arial"/>
              </a:rPr>
              <a:t> </a:t>
            </a:r>
            <a:r>
              <a:rPr sz="2800">
                <a:latin typeface="Arial"/>
                <a:cs typeface="Arial"/>
              </a:rPr>
              <a:t>roofs</a:t>
            </a:r>
            <a:r>
              <a:rPr sz="2800" spc="-40">
                <a:latin typeface="Arial"/>
                <a:cs typeface="Arial"/>
              </a:rPr>
              <a:t> </a:t>
            </a:r>
            <a:r>
              <a:rPr sz="2800" spc="-10">
                <a:latin typeface="Arial"/>
                <a:cs typeface="Arial"/>
              </a:rPr>
              <a:t>intact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6552" y="2971800"/>
            <a:ext cx="3459479" cy="30556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39000" y="1110996"/>
            <a:ext cx="3011423" cy="176326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95"/>
              </a:spcBef>
            </a:pPr>
            <a:r>
              <a:rPr sz="4000" spc="-25"/>
              <a:t>Hail-</a:t>
            </a:r>
            <a:r>
              <a:rPr sz="4000" spc="-35"/>
              <a:t>FM-</a:t>
            </a:r>
            <a:r>
              <a:rPr sz="4000" spc="-20"/>
              <a:t>4470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4066020" y="390125"/>
            <a:ext cx="3515995" cy="2996565"/>
            <a:chOff x="4066020" y="390125"/>
            <a:chExt cx="3515995" cy="2996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6020" y="390125"/>
              <a:ext cx="3515891" cy="29962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0895" y="435863"/>
              <a:ext cx="3355847" cy="284530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01845" y="416813"/>
              <a:ext cx="3394075" cy="2883535"/>
            </a:xfrm>
            <a:custGeom>
              <a:avLst/>
              <a:gdLst/>
              <a:ahLst/>
              <a:cxnLst/>
              <a:rect l="l" t="t" r="r" b="b"/>
              <a:pathLst>
                <a:path w="3394075" h="2883535">
                  <a:moveTo>
                    <a:pt x="0" y="2883408"/>
                  </a:moveTo>
                  <a:lnTo>
                    <a:pt x="3393948" y="2883408"/>
                  </a:lnTo>
                  <a:lnTo>
                    <a:pt x="3393948" y="0"/>
                  </a:lnTo>
                  <a:lnTo>
                    <a:pt x="0" y="0"/>
                  </a:lnTo>
                  <a:lnTo>
                    <a:pt x="0" y="288340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350007" y="3874008"/>
            <a:ext cx="4098290" cy="2828925"/>
            <a:chOff x="2350007" y="3874008"/>
            <a:chExt cx="4098290" cy="28289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0007" y="3874008"/>
              <a:ext cx="4098036" cy="28285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4015" y="3938018"/>
              <a:ext cx="3919727" cy="26502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94965" y="3918968"/>
              <a:ext cx="3957954" cy="2688590"/>
            </a:xfrm>
            <a:custGeom>
              <a:avLst/>
              <a:gdLst/>
              <a:ahLst/>
              <a:cxnLst/>
              <a:rect l="l" t="t" r="r" b="b"/>
              <a:pathLst>
                <a:path w="3957954" h="2688590">
                  <a:moveTo>
                    <a:pt x="0" y="2688336"/>
                  </a:moveTo>
                  <a:lnTo>
                    <a:pt x="3957828" y="2688336"/>
                  </a:lnTo>
                  <a:lnTo>
                    <a:pt x="3957828" y="0"/>
                  </a:lnTo>
                  <a:lnTo>
                    <a:pt x="0" y="0"/>
                  </a:lnTo>
                  <a:lnTo>
                    <a:pt x="0" y="26883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49219" y="946374"/>
            <a:ext cx="3208655" cy="2848610"/>
            <a:chOff x="649219" y="946374"/>
            <a:chExt cx="3208655" cy="284861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219" y="946374"/>
              <a:ext cx="3208028" cy="2848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087" y="992124"/>
              <a:ext cx="3047997" cy="26974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5035" y="973073"/>
              <a:ext cx="3086100" cy="2735580"/>
            </a:xfrm>
            <a:custGeom>
              <a:avLst/>
              <a:gdLst/>
              <a:ahLst/>
              <a:cxnLst/>
              <a:rect l="l" t="t" r="r" b="b"/>
              <a:pathLst>
                <a:path w="3086100" h="2735579">
                  <a:moveTo>
                    <a:pt x="0" y="2735580"/>
                  </a:moveTo>
                  <a:lnTo>
                    <a:pt x="3086100" y="2735580"/>
                  </a:lnTo>
                  <a:lnTo>
                    <a:pt x="3086100" y="0"/>
                  </a:lnTo>
                  <a:lnTo>
                    <a:pt x="0" y="0"/>
                  </a:lnTo>
                  <a:lnTo>
                    <a:pt x="0" y="273558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812023" y="891539"/>
            <a:ext cx="3517900" cy="2682240"/>
            <a:chOff x="7812023" y="891539"/>
            <a:chExt cx="3517900" cy="268224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12023" y="891539"/>
              <a:ext cx="3517391" cy="26822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76032" y="955547"/>
              <a:ext cx="3339083" cy="250393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856982" y="936497"/>
              <a:ext cx="3377565" cy="2542540"/>
            </a:xfrm>
            <a:custGeom>
              <a:avLst/>
              <a:gdLst/>
              <a:ahLst/>
              <a:cxnLst/>
              <a:rect l="l" t="t" r="r" b="b"/>
              <a:pathLst>
                <a:path w="3377565" h="2542540">
                  <a:moveTo>
                    <a:pt x="0" y="2542032"/>
                  </a:moveTo>
                  <a:lnTo>
                    <a:pt x="3377184" y="2542032"/>
                  </a:lnTo>
                  <a:lnTo>
                    <a:pt x="3377184" y="0"/>
                  </a:lnTo>
                  <a:lnTo>
                    <a:pt x="0" y="0"/>
                  </a:lnTo>
                  <a:lnTo>
                    <a:pt x="0" y="254203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868668" y="3782567"/>
            <a:ext cx="4211320" cy="2920365"/>
            <a:chOff x="6868668" y="3782567"/>
            <a:chExt cx="4211320" cy="292036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68668" y="3782567"/>
              <a:ext cx="4210812" cy="291998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2676" y="3846578"/>
              <a:ext cx="4032503" cy="274167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913626" y="3827528"/>
              <a:ext cx="4070985" cy="2780030"/>
            </a:xfrm>
            <a:custGeom>
              <a:avLst/>
              <a:gdLst/>
              <a:ahLst/>
              <a:cxnLst/>
              <a:rect l="l" t="t" r="r" b="b"/>
              <a:pathLst>
                <a:path w="4070984" h="2780029">
                  <a:moveTo>
                    <a:pt x="0" y="2779776"/>
                  </a:moveTo>
                  <a:lnTo>
                    <a:pt x="4070604" y="2779776"/>
                  </a:lnTo>
                  <a:lnTo>
                    <a:pt x="4070604" y="0"/>
                  </a:lnTo>
                  <a:lnTo>
                    <a:pt x="0" y="0"/>
                  </a:lnTo>
                  <a:lnTo>
                    <a:pt x="0" y="27797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5134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5"/>
              </a:spcBef>
            </a:pPr>
            <a:r>
              <a:rPr spc="-20"/>
              <a:t>Heat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14357" y="257546"/>
            <a:ext cx="3871595" cy="3053080"/>
            <a:chOff x="2214357" y="257546"/>
            <a:chExt cx="3871595" cy="3053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357" y="257546"/>
              <a:ext cx="3870988" cy="30525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69236" y="303275"/>
              <a:ext cx="3710939" cy="29016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50186" y="284225"/>
              <a:ext cx="3749040" cy="2940050"/>
            </a:xfrm>
            <a:custGeom>
              <a:avLst/>
              <a:gdLst/>
              <a:ahLst/>
              <a:cxnLst/>
              <a:rect l="l" t="t" r="r" b="b"/>
              <a:pathLst>
                <a:path w="3749040" h="2940050">
                  <a:moveTo>
                    <a:pt x="0" y="2939796"/>
                  </a:moveTo>
                  <a:lnTo>
                    <a:pt x="3749040" y="2939796"/>
                  </a:lnTo>
                  <a:lnTo>
                    <a:pt x="3749040" y="0"/>
                  </a:lnTo>
                  <a:lnTo>
                    <a:pt x="0" y="0"/>
                  </a:lnTo>
                  <a:lnTo>
                    <a:pt x="0" y="293979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420611" y="225552"/>
            <a:ext cx="4101465" cy="2658110"/>
            <a:chOff x="6420611" y="225552"/>
            <a:chExt cx="4101465" cy="265811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0611" y="225552"/>
              <a:ext cx="4101083" cy="2657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4620" y="289559"/>
              <a:ext cx="3922775" cy="24795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65570" y="270509"/>
              <a:ext cx="3961129" cy="2517775"/>
            </a:xfrm>
            <a:custGeom>
              <a:avLst/>
              <a:gdLst/>
              <a:ahLst/>
              <a:cxnLst/>
              <a:rect l="l" t="t" r="r" b="b"/>
              <a:pathLst>
                <a:path w="3961129" h="2517775">
                  <a:moveTo>
                    <a:pt x="0" y="2517648"/>
                  </a:moveTo>
                  <a:lnTo>
                    <a:pt x="3960876" y="2517648"/>
                  </a:lnTo>
                  <a:lnTo>
                    <a:pt x="3960876" y="0"/>
                  </a:lnTo>
                  <a:lnTo>
                    <a:pt x="0" y="0"/>
                  </a:lnTo>
                  <a:lnTo>
                    <a:pt x="0" y="251764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250948" y="3610355"/>
            <a:ext cx="3520440" cy="2696210"/>
            <a:chOff x="2250948" y="3610355"/>
            <a:chExt cx="3520440" cy="269621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0948" y="3610355"/>
              <a:ext cx="3520440" cy="26959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4956" y="3674366"/>
              <a:ext cx="3342131" cy="251764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95906" y="3655316"/>
              <a:ext cx="3380740" cy="2555875"/>
            </a:xfrm>
            <a:custGeom>
              <a:avLst/>
              <a:gdLst/>
              <a:ahLst/>
              <a:cxnLst/>
              <a:rect l="l" t="t" r="r" b="b"/>
              <a:pathLst>
                <a:path w="3380740" h="2555875">
                  <a:moveTo>
                    <a:pt x="0" y="2555748"/>
                  </a:moveTo>
                  <a:lnTo>
                    <a:pt x="3380232" y="2555748"/>
                  </a:lnTo>
                  <a:lnTo>
                    <a:pt x="3380232" y="0"/>
                  </a:lnTo>
                  <a:lnTo>
                    <a:pt x="0" y="0"/>
                  </a:lnTo>
                  <a:lnTo>
                    <a:pt x="0" y="255574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66103" y="3140964"/>
            <a:ext cx="4101465" cy="3450590"/>
            <a:chOff x="6166103" y="3140964"/>
            <a:chExt cx="4101465" cy="345059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6103" y="3140964"/>
              <a:ext cx="4101084" cy="34503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0111" y="3204972"/>
              <a:ext cx="3922775" cy="319275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11061" y="3185922"/>
              <a:ext cx="3961129" cy="3310254"/>
            </a:xfrm>
            <a:custGeom>
              <a:avLst/>
              <a:gdLst/>
              <a:ahLst/>
              <a:cxnLst/>
              <a:rect l="l" t="t" r="r" b="b"/>
              <a:pathLst>
                <a:path w="3961129" h="3310254">
                  <a:moveTo>
                    <a:pt x="0" y="3310128"/>
                  </a:moveTo>
                  <a:lnTo>
                    <a:pt x="3960876" y="3310128"/>
                  </a:lnTo>
                  <a:lnTo>
                    <a:pt x="3960876" y="0"/>
                  </a:lnTo>
                  <a:lnTo>
                    <a:pt x="0" y="0"/>
                  </a:lnTo>
                  <a:lnTo>
                    <a:pt x="0" y="331012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0233" y="1391538"/>
            <a:ext cx="6730365" cy="5041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>
                <a:solidFill>
                  <a:srgbClr val="3F3F3F"/>
                </a:solidFill>
                <a:latin typeface="Arial"/>
                <a:cs typeface="Arial"/>
              </a:rPr>
              <a:t>7</a:t>
            </a:r>
            <a:r>
              <a:rPr sz="4000" b="1" spc="-7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000" b="1">
                <a:solidFill>
                  <a:srgbClr val="3F3F3F"/>
                </a:solidFill>
                <a:latin typeface="Arial"/>
                <a:cs typeface="Arial"/>
              </a:rPr>
              <a:t>Points</a:t>
            </a:r>
            <a:r>
              <a:rPr sz="4000" b="1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000" b="1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4000" b="1" spc="-6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4000" b="1" spc="-10">
                <a:solidFill>
                  <a:srgbClr val="3F3F3F"/>
                </a:solidFill>
                <a:latin typeface="Arial"/>
                <a:cs typeface="Arial"/>
              </a:rPr>
              <a:t>Failure</a:t>
            </a:r>
            <a:endParaRPr sz="4000">
              <a:latin typeface="Arial"/>
              <a:cs typeface="Arial"/>
            </a:endParaRPr>
          </a:p>
          <a:p>
            <a:pPr marL="1672589" indent="-510540">
              <a:lnSpc>
                <a:spcPct val="100000"/>
              </a:lnSpc>
              <a:spcBef>
                <a:spcPts val="135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1672589" algn="l"/>
              </a:tabLst>
            </a:pP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Drains</a:t>
            </a:r>
            <a:endParaRPr sz="3400">
              <a:latin typeface="Arial"/>
              <a:cs typeface="Arial"/>
            </a:endParaRPr>
          </a:p>
          <a:p>
            <a:pPr marL="2139315" lvl="1" indent="-512445">
              <a:lnSpc>
                <a:spcPct val="100000"/>
              </a:lnSpc>
              <a:spcBef>
                <a:spcPts val="1000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2139315" algn="l"/>
              </a:tabLst>
            </a:pP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Flashing</a:t>
            </a:r>
            <a:endParaRPr sz="3400">
              <a:latin typeface="Arial"/>
              <a:cs typeface="Arial"/>
            </a:endParaRPr>
          </a:p>
          <a:p>
            <a:pPr marL="2712085" lvl="2" indent="-511809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2712085" algn="l"/>
              </a:tabLst>
            </a:pP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Seams</a:t>
            </a:r>
            <a:endParaRPr sz="3400">
              <a:latin typeface="Arial"/>
              <a:cs typeface="Arial"/>
            </a:endParaRPr>
          </a:p>
          <a:p>
            <a:pPr marL="2991485" lvl="3" indent="-511175">
              <a:lnSpc>
                <a:spcPct val="100000"/>
              </a:lnSpc>
              <a:spcBef>
                <a:spcPts val="1010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2991485" algn="l"/>
              </a:tabLst>
            </a:pP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Penetrations</a:t>
            </a:r>
            <a:endParaRPr sz="3400">
              <a:latin typeface="Arial"/>
              <a:cs typeface="Arial"/>
            </a:endParaRPr>
          </a:p>
          <a:p>
            <a:pPr marL="3456304" lvl="4" indent="-511175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3456304" algn="l"/>
              </a:tabLst>
            </a:pPr>
            <a:r>
              <a:rPr sz="3400">
                <a:solidFill>
                  <a:srgbClr val="3F3F3F"/>
                </a:solidFill>
                <a:latin typeface="Arial"/>
                <a:cs typeface="Arial"/>
              </a:rPr>
              <a:t>Expansion</a:t>
            </a:r>
            <a:r>
              <a:rPr sz="3400" spc="-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Joints</a:t>
            </a:r>
            <a:endParaRPr sz="3400">
              <a:latin typeface="Arial"/>
              <a:cs typeface="Arial"/>
            </a:endParaRPr>
          </a:p>
          <a:p>
            <a:pPr marL="3905885" lvl="5" indent="-510540">
              <a:lnSpc>
                <a:spcPct val="100000"/>
              </a:lnSpc>
              <a:spcBef>
                <a:spcPts val="1000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3905885" algn="l"/>
              </a:tabLst>
            </a:pP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Corners</a:t>
            </a:r>
            <a:endParaRPr sz="3400">
              <a:latin typeface="Arial"/>
              <a:cs typeface="Arial"/>
            </a:endParaRPr>
          </a:p>
          <a:p>
            <a:pPr marL="4370705" lvl="6" indent="-510540">
              <a:lnSpc>
                <a:spcPct val="100000"/>
              </a:lnSpc>
              <a:spcBef>
                <a:spcPts val="1010"/>
              </a:spcBef>
              <a:buClr>
                <a:srgbClr val="1CACE4"/>
              </a:buClr>
              <a:buSzPct val="79411"/>
              <a:buFont typeface="Wingdings"/>
              <a:buChar char=""/>
              <a:tabLst>
                <a:tab pos="4370705" algn="l"/>
              </a:tabLst>
            </a:pPr>
            <a:r>
              <a:rPr sz="3400" spc="-10">
                <a:solidFill>
                  <a:srgbClr val="3F3F3F"/>
                </a:solidFill>
                <a:latin typeface="Arial"/>
                <a:cs typeface="Arial"/>
              </a:rPr>
              <a:t>Perimeter</a:t>
            </a:r>
            <a:endParaRPr sz="3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1269" y="384505"/>
            <a:ext cx="704913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>
                <a:solidFill>
                  <a:srgbClr val="000000"/>
                </a:solidFill>
              </a:rPr>
              <a:t>Apps:</a:t>
            </a:r>
            <a:r>
              <a:rPr spc="-15">
                <a:solidFill>
                  <a:srgbClr val="000000"/>
                </a:solidFill>
              </a:rPr>
              <a:t> </a:t>
            </a:r>
            <a:r>
              <a:rPr spc="-10">
                <a:solidFill>
                  <a:srgbClr val="000000"/>
                </a:solidFill>
              </a:rPr>
              <a:t>Details/Accessories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32192" y="3593591"/>
            <a:ext cx="3906520" cy="2616835"/>
            <a:chOff x="7632192" y="3593591"/>
            <a:chExt cx="3906520" cy="2616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2192" y="3593591"/>
              <a:ext cx="3906011" cy="26167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6200" y="3657599"/>
              <a:ext cx="3727703" cy="24383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77150" y="3638549"/>
              <a:ext cx="3766185" cy="2476500"/>
            </a:xfrm>
            <a:custGeom>
              <a:avLst/>
              <a:gdLst/>
              <a:ahLst/>
              <a:cxnLst/>
              <a:rect l="l" t="t" r="r" b="b"/>
              <a:pathLst>
                <a:path w="3766184" h="2476500">
                  <a:moveTo>
                    <a:pt x="0" y="2476500"/>
                  </a:moveTo>
                  <a:lnTo>
                    <a:pt x="3765804" y="2476500"/>
                  </a:lnTo>
                  <a:lnTo>
                    <a:pt x="3765804" y="0"/>
                  </a:lnTo>
                  <a:lnTo>
                    <a:pt x="0" y="0"/>
                  </a:lnTo>
                  <a:lnTo>
                    <a:pt x="0" y="24765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75" y="1687067"/>
            <a:ext cx="3947922" cy="301066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329663" y="335221"/>
            <a:ext cx="3412490" cy="2798445"/>
            <a:chOff x="4329663" y="335221"/>
            <a:chExt cx="3412490" cy="279844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9663" y="335221"/>
              <a:ext cx="3412276" cy="27981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84547" y="381000"/>
              <a:ext cx="3252215" cy="264718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365497" y="361949"/>
              <a:ext cx="3290570" cy="2685415"/>
            </a:xfrm>
            <a:custGeom>
              <a:avLst/>
              <a:gdLst/>
              <a:ahLst/>
              <a:cxnLst/>
              <a:rect l="l" t="t" r="r" b="b"/>
              <a:pathLst>
                <a:path w="3290570" h="2685415">
                  <a:moveTo>
                    <a:pt x="0" y="2685288"/>
                  </a:moveTo>
                  <a:lnTo>
                    <a:pt x="3290316" y="2685288"/>
                  </a:lnTo>
                  <a:lnTo>
                    <a:pt x="3290316" y="0"/>
                  </a:lnTo>
                  <a:lnTo>
                    <a:pt x="0" y="0"/>
                  </a:lnTo>
                  <a:lnTo>
                    <a:pt x="0" y="26852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837931" y="316991"/>
            <a:ext cx="3708400" cy="2894330"/>
            <a:chOff x="7837931" y="316991"/>
            <a:chExt cx="3708400" cy="289433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7931" y="316991"/>
              <a:ext cx="3707892" cy="28940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01939" y="380999"/>
              <a:ext cx="3529583" cy="27157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882889" y="361949"/>
              <a:ext cx="3568065" cy="2753995"/>
            </a:xfrm>
            <a:custGeom>
              <a:avLst/>
              <a:gdLst/>
              <a:ahLst/>
              <a:cxnLst/>
              <a:rect l="l" t="t" r="r" b="b"/>
              <a:pathLst>
                <a:path w="3568065" h="2753995">
                  <a:moveTo>
                    <a:pt x="0" y="2753868"/>
                  </a:moveTo>
                  <a:lnTo>
                    <a:pt x="3567684" y="2753868"/>
                  </a:lnTo>
                  <a:lnTo>
                    <a:pt x="3567684" y="0"/>
                  </a:lnTo>
                  <a:lnTo>
                    <a:pt x="0" y="0"/>
                  </a:lnTo>
                  <a:lnTo>
                    <a:pt x="0" y="275386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660391" y="3365004"/>
            <a:ext cx="2665730" cy="2825750"/>
            <a:chOff x="4660391" y="3365004"/>
            <a:chExt cx="2665730" cy="282575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0391" y="3365004"/>
              <a:ext cx="2665476" cy="28254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24399" y="3428999"/>
              <a:ext cx="2487167" cy="26471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705349" y="3409947"/>
              <a:ext cx="2525395" cy="2685415"/>
            </a:xfrm>
            <a:custGeom>
              <a:avLst/>
              <a:gdLst/>
              <a:ahLst/>
              <a:cxnLst/>
              <a:rect l="l" t="t" r="r" b="b"/>
              <a:pathLst>
                <a:path w="2525395" h="2685415">
                  <a:moveTo>
                    <a:pt x="0" y="2685288"/>
                  </a:moveTo>
                  <a:lnTo>
                    <a:pt x="2525268" y="2685288"/>
                  </a:lnTo>
                  <a:lnTo>
                    <a:pt x="2525268" y="0"/>
                  </a:lnTo>
                  <a:lnTo>
                    <a:pt x="0" y="0"/>
                  </a:lnTo>
                  <a:lnTo>
                    <a:pt x="0" y="26852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3481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pc="-10">
                <a:solidFill>
                  <a:srgbClr val="000000"/>
                </a:solidFill>
              </a:rPr>
              <a:t>Drains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5801" rIns="0" bIns="0" rtlCol="0">
            <a:spAutoFit/>
          </a:bodyPr>
          <a:lstStyle/>
          <a:p>
            <a:pPr marL="1689100">
              <a:lnSpc>
                <a:spcPct val="100000"/>
              </a:lnSpc>
              <a:spcBef>
                <a:spcPts val="100"/>
              </a:spcBef>
            </a:pPr>
            <a:r>
              <a:rPr b="0">
                <a:latin typeface="Arial"/>
                <a:cs typeface="Arial"/>
              </a:rPr>
              <a:t>Wall</a:t>
            </a:r>
            <a:r>
              <a:rPr b="0" spc="-175">
                <a:latin typeface="Arial"/>
                <a:cs typeface="Arial"/>
              </a:rPr>
              <a:t> </a:t>
            </a:r>
            <a:r>
              <a:rPr b="0" spc="-10">
                <a:latin typeface="Arial"/>
                <a:cs typeface="Arial"/>
              </a:rPr>
              <a:t>Details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199"/>
            <a:ext cx="762000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Building">
            <a:extLst>
              <a:ext uri="{FF2B5EF4-FFF2-40B4-BE49-F238E27FC236}">
                <a16:creationId xmlns:a16="http://schemas.microsoft.com/office/drawing/2014/main" id="{D6AFF765-53EE-42AA-A7E3-A32A4780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839" y="4818104"/>
            <a:ext cx="1168667" cy="11686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62EDA5-58D5-4FC7-9CA6-D3E319757ED3}"/>
              </a:ext>
            </a:extLst>
          </p:cNvPr>
          <p:cNvSpPr/>
          <p:nvPr/>
        </p:nvSpPr>
        <p:spPr>
          <a:xfrm>
            <a:off x="1524000" y="5812885"/>
            <a:ext cx="9144000" cy="7070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279AF1B-4BC8-9E71-906D-F41A872BE128}"/>
              </a:ext>
            </a:extLst>
          </p:cNvPr>
          <p:cNvSpPr/>
          <p:nvPr/>
        </p:nvSpPr>
        <p:spPr>
          <a:xfrm>
            <a:off x="8380130" y="5348706"/>
            <a:ext cx="325223" cy="487834"/>
          </a:xfrm>
          <a:custGeom>
            <a:avLst/>
            <a:gdLst>
              <a:gd name="connsiteX0" fmla="*/ 81306 w 325223"/>
              <a:gd name="connsiteY0" fmla="*/ 298121 h 487834"/>
              <a:gd name="connsiteX1" fmla="*/ 135510 w 325223"/>
              <a:gd name="connsiteY1" fmla="*/ 298121 h 487834"/>
              <a:gd name="connsiteX2" fmla="*/ 135510 w 325223"/>
              <a:gd name="connsiteY2" fmla="*/ 352325 h 487834"/>
              <a:gd name="connsiteX3" fmla="*/ 81306 w 325223"/>
              <a:gd name="connsiteY3" fmla="*/ 352325 h 487834"/>
              <a:gd name="connsiteX4" fmla="*/ 81306 w 325223"/>
              <a:gd name="connsiteY4" fmla="*/ 298121 h 487834"/>
              <a:gd name="connsiteX5" fmla="*/ 81306 w 325223"/>
              <a:gd name="connsiteY5" fmla="*/ 189713 h 487834"/>
              <a:gd name="connsiteX6" fmla="*/ 135510 w 325223"/>
              <a:gd name="connsiteY6" fmla="*/ 189713 h 487834"/>
              <a:gd name="connsiteX7" fmla="*/ 135510 w 325223"/>
              <a:gd name="connsiteY7" fmla="*/ 243917 h 487834"/>
              <a:gd name="connsiteX8" fmla="*/ 81306 w 325223"/>
              <a:gd name="connsiteY8" fmla="*/ 243917 h 487834"/>
              <a:gd name="connsiteX9" fmla="*/ 81306 w 325223"/>
              <a:gd name="connsiteY9" fmla="*/ 189713 h 487834"/>
              <a:gd name="connsiteX10" fmla="*/ 81306 w 325223"/>
              <a:gd name="connsiteY10" fmla="*/ 81306 h 487834"/>
              <a:gd name="connsiteX11" fmla="*/ 135510 w 325223"/>
              <a:gd name="connsiteY11" fmla="*/ 81306 h 487834"/>
              <a:gd name="connsiteX12" fmla="*/ 135510 w 325223"/>
              <a:gd name="connsiteY12" fmla="*/ 135510 h 487834"/>
              <a:gd name="connsiteX13" fmla="*/ 81306 w 325223"/>
              <a:gd name="connsiteY13" fmla="*/ 135510 h 487834"/>
              <a:gd name="connsiteX14" fmla="*/ 81306 w 325223"/>
              <a:gd name="connsiteY14" fmla="*/ 81306 h 487834"/>
              <a:gd name="connsiteX15" fmla="*/ 189713 w 325223"/>
              <a:gd name="connsiteY15" fmla="*/ 298121 h 487834"/>
              <a:gd name="connsiteX16" fmla="*/ 243917 w 325223"/>
              <a:gd name="connsiteY16" fmla="*/ 298121 h 487834"/>
              <a:gd name="connsiteX17" fmla="*/ 243917 w 325223"/>
              <a:gd name="connsiteY17" fmla="*/ 352325 h 487834"/>
              <a:gd name="connsiteX18" fmla="*/ 189713 w 325223"/>
              <a:gd name="connsiteY18" fmla="*/ 352325 h 487834"/>
              <a:gd name="connsiteX19" fmla="*/ 189713 w 325223"/>
              <a:gd name="connsiteY19" fmla="*/ 298121 h 487834"/>
              <a:gd name="connsiteX20" fmla="*/ 189713 w 325223"/>
              <a:gd name="connsiteY20" fmla="*/ 189713 h 487834"/>
              <a:gd name="connsiteX21" fmla="*/ 243917 w 325223"/>
              <a:gd name="connsiteY21" fmla="*/ 189713 h 487834"/>
              <a:gd name="connsiteX22" fmla="*/ 243917 w 325223"/>
              <a:gd name="connsiteY22" fmla="*/ 243917 h 487834"/>
              <a:gd name="connsiteX23" fmla="*/ 189713 w 325223"/>
              <a:gd name="connsiteY23" fmla="*/ 243917 h 487834"/>
              <a:gd name="connsiteX24" fmla="*/ 189713 w 325223"/>
              <a:gd name="connsiteY24" fmla="*/ 189713 h 487834"/>
              <a:gd name="connsiteX25" fmla="*/ 189713 w 325223"/>
              <a:gd name="connsiteY25" fmla="*/ 81306 h 487834"/>
              <a:gd name="connsiteX26" fmla="*/ 243917 w 325223"/>
              <a:gd name="connsiteY26" fmla="*/ 81306 h 487834"/>
              <a:gd name="connsiteX27" fmla="*/ 243917 w 325223"/>
              <a:gd name="connsiteY27" fmla="*/ 135510 h 487834"/>
              <a:gd name="connsiteX28" fmla="*/ 189713 w 325223"/>
              <a:gd name="connsiteY28" fmla="*/ 135510 h 487834"/>
              <a:gd name="connsiteX29" fmla="*/ 189713 w 325223"/>
              <a:gd name="connsiteY29" fmla="*/ 81306 h 487834"/>
              <a:gd name="connsiteX30" fmla="*/ 0 w 325223"/>
              <a:gd name="connsiteY30" fmla="*/ 487835 h 487834"/>
              <a:gd name="connsiteX31" fmla="*/ 135510 w 325223"/>
              <a:gd name="connsiteY31" fmla="*/ 487835 h 487834"/>
              <a:gd name="connsiteX32" fmla="*/ 135510 w 325223"/>
              <a:gd name="connsiteY32" fmla="*/ 406529 h 487834"/>
              <a:gd name="connsiteX33" fmla="*/ 189713 w 325223"/>
              <a:gd name="connsiteY33" fmla="*/ 406529 h 487834"/>
              <a:gd name="connsiteX34" fmla="*/ 189713 w 325223"/>
              <a:gd name="connsiteY34" fmla="*/ 487835 h 487834"/>
              <a:gd name="connsiteX35" fmla="*/ 325223 w 325223"/>
              <a:gd name="connsiteY35" fmla="*/ 487835 h 487834"/>
              <a:gd name="connsiteX36" fmla="*/ 325223 w 325223"/>
              <a:gd name="connsiteY36" fmla="*/ 0 h 487834"/>
              <a:gd name="connsiteX37" fmla="*/ 0 w 325223"/>
              <a:gd name="connsiteY37" fmla="*/ 0 h 487834"/>
              <a:gd name="connsiteX38" fmla="*/ 0 w 325223"/>
              <a:gd name="connsiteY38" fmla="*/ 487835 h 48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5223" h="487834">
                <a:moveTo>
                  <a:pt x="81306" y="298121"/>
                </a:moveTo>
                <a:lnTo>
                  <a:pt x="135510" y="298121"/>
                </a:lnTo>
                <a:lnTo>
                  <a:pt x="135510" y="352325"/>
                </a:lnTo>
                <a:lnTo>
                  <a:pt x="81306" y="352325"/>
                </a:lnTo>
                <a:lnTo>
                  <a:pt x="81306" y="298121"/>
                </a:lnTo>
                <a:close/>
                <a:moveTo>
                  <a:pt x="81306" y="189713"/>
                </a:moveTo>
                <a:lnTo>
                  <a:pt x="135510" y="189713"/>
                </a:lnTo>
                <a:lnTo>
                  <a:pt x="135510" y="243917"/>
                </a:lnTo>
                <a:lnTo>
                  <a:pt x="81306" y="243917"/>
                </a:lnTo>
                <a:lnTo>
                  <a:pt x="81306" y="189713"/>
                </a:lnTo>
                <a:close/>
                <a:moveTo>
                  <a:pt x="81306" y="81306"/>
                </a:moveTo>
                <a:lnTo>
                  <a:pt x="135510" y="81306"/>
                </a:lnTo>
                <a:lnTo>
                  <a:pt x="135510" y="135510"/>
                </a:lnTo>
                <a:lnTo>
                  <a:pt x="81306" y="135510"/>
                </a:lnTo>
                <a:lnTo>
                  <a:pt x="81306" y="81306"/>
                </a:lnTo>
                <a:close/>
                <a:moveTo>
                  <a:pt x="189713" y="298121"/>
                </a:moveTo>
                <a:lnTo>
                  <a:pt x="243917" y="298121"/>
                </a:lnTo>
                <a:lnTo>
                  <a:pt x="243917" y="352325"/>
                </a:lnTo>
                <a:lnTo>
                  <a:pt x="189713" y="352325"/>
                </a:lnTo>
                <a:lnTo>
                  <a:pt x="189713" y="298121"/>
                </a:lnTo>
                <a:close/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0" y="487835"/>
                </a:moveTo>
                <a:lnTo>
                  <a:pt x="135510" y="487835"/>
                </a:lnTo>
                <a:lnTo>
                  <a:pt x="135510" y="406529"/>
                </a:lnTo>
                <a:lnTo>
                  <a:pt x="189713" y="406529"/>
                </a:lnTo>
                <a:lnTo>
                  <a:pt x="189713" y="487835"/>
                </a:lnTo>
                <a:lnTo>
                  <a:pt x="325223" y="487835"/>
                </a:lnTo>
                <a:lnTo>
                  <a:pt x="325223" y="0"/>
                </a:lnTo>
                <a:lnTo>
                  <a:pt x="0" y="0"/>
                </a:lnTo>
                <a:lnTo>
                  <a:pt x="0" y="487835"/>
                </a:lnTo>
                <a:close/>
              </a:path>
            </a:pathLst>
          </a:custGeom>
          <a:solidFill>
            <a:srgbClr val="C00000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1B9209-F2E2-BFFF-9DC1-F207865DE5E0}"/>
              </a:ext>
            </a:extLst>
          </p:cNvPr>
          <p:cNvSpPr/>
          <p:nvPr/>
        </p:nvSpPr>
        <p:spPr>
          <a:xfrm>
            <a:off x="8759557" y="5457113"/>
            <a:ext cx="325223" cy="379426"/>
          </a:xfrm>
          <a:custGeom>
            <a:avLst/>
            <a:gdLst>
              <a:gd name="connsiteX0" fmla="*/ 81306 w 325223"/>
              <a:gd name="connsiteY0" fmla="*/ 189713 h 379426"/>
              <a:gd name="connsiteX1" fmla="*/ 135510 w 325223"/>
              <a:gd name="connsiteY1" fmla="*/ 189713 h 379426"/>
              <a:gd name="connsiteX2" fmla="*/ 135510 w 325223"/>
              <a:gd name="connsiteY2" fmla="*/ 243917 h 379426"/>
              <a:gd name="connsiteX3" fmla="*/ 81306 w 325223"/>
              <a:gd name="connsiteY3" fmla="*/ 243917 h 379426"/>
              <a:gd name="connsiteX4" fmla="*/ 81306 w 325223"/>
              <a:gd name="connsiteY4" fmla="*/ 189713 h 379426"/>
              <a:gd name="connsiteX5" fmla="*/ 81306 w 325223"/>
              <a:gd name="connsiteY5" fmla="*/ 81306 h 379426"/>
              <a:gd name="connsiteX6" fmla="*/ 135510 w 325223"/>
              <a:gd name="connsiteY6" fmla="*/ 81306 h 379426"/>
              <a:gd name="connsiteX7" fmla="*/ 135510 w 325223"/>
              <a:gd name="connsiteY7" fmla="*/ 135510 h 379426"/>
              <a:gd name="connsiteX8" fmla="*/ 81306 w 325223"/>
              <a:gd name="connsiteY8" fmla="*/ 135510 h 379426"/>
              <a:gd name="connsiteX9" fmla="*/ 81306 w 325223"/>
              <a:gd name="connsiteY9" fmla="*/ 81306 h 379426"/>
              <a:gd name="connsiteX10" fmla="*/ 189713 w 325223"/>
              <a:gd name="connsiteY10" fmla="*/ 189713 h 379426"/>
              <a:gd name="connsiteX11" fmla="*/ 243917 w 325223"/>
              <a:gd name="connsiteY11" fmla="*/ 189713 h 379426"/>
              <a:gd name="connsiteX12" fmla="*/ 243917 w 325223"/>
              <a:gd name="connsiteY12" fmla="*/ 243917 h 379426"/>
              <a:gd name="connsiteX13" fmla="*/ 189713 w 325223"/>
              <a:gd name="connsiteY13" fmla="*/ 243917 h 379426"/>
              <a:gd name="connsiteX14" fmla="*/ 189713 w 325223"/>
              <a:gd name="connsiteY14" fmla="*/ 189713 h 379426"/>
              <a:gd name="connsiteX15" fmla="*/ 189713 w 325223"/>
              <a:gd name="connsiteY15" fmla="*/ 81306 h 379426"/>
              <a:gd name="connsiteX16" fmla="*/ 243917 w 325223"/>
              <a:gd name="connsiteY16" fmla="*/ 81306 h 379426"/>
              <a:gd name="connsiteX17" fmla="*/ 243917 w 325223"/>
              <a:gd name="connsiteY17" fmla="*/ 135510 h 379426"/>
              <a:gd name="connsiteX18" fmla="*/ 189713 w 325223"/>
              <a:gd name="connsiteY18" fmla="*/ 135510 h 379426"/>
              <a:gd name="connsiteX19" fmla="*/ 189713 w 325223"/>
              <a:gd name="connsiteY19" fmla="*/ 81306 h 379426"/>
              <a:gd name="connsiteX20" fmla="*/ 0 w 325223"/>
              <a:gd name="connsiteY20" fmla="*/ 379427 h 379426"/>
              <a:gd name="connsiteX21" fmla="*/ 135510 w 325223"/>
              <a:gd name="connsiteY21" fmla="*/ 379427 h 379426"/>
              <a:gd name="connsiteX22" fmla="*/ 135510 w 325223"/>
              <a:gd name="connsiteY22" fmla="*/ 298121 h 379426"/>
              <a:gd name="connsiteX23" fmla="*/ 189713 w 325223"/>
              <a:gd name="connsiteY23" fmla="*/ 298121 h 379426"/>
              <a:gd name="connsiteX24" fmla="*/ 189713 w 325223"/>
              <a:gd name="connsiteY24" fmla="*/ 379427 h 379426"/>
              <a:gd name="connsiteX25" fmla="*/ 325223 w 325223"/>
              <a:gd name="connsiteY25" fmla="*/ 379427 h 379426"/>
              <a:gd name="connsiteX26" fmla="*/ 325223 w 325223"/>
              <a:gd name="connsiteY26" fmla="*/ 0 h 379426"/>
              <a:gd name="connsiteX27" fmla="*/ 0 w 325223"/>
              <a:gd name="connsiteY27" fmla="*/ 0 h 379426"/>
              <a:gd name="connsiteX28" fmla="*/ 0 w 325223"/>
              <a:gd name="connsiteY28" fmla="*/ 379427 h 3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5223" h="379426">
                <a:moveTo>
                  <a:pt x="81306" y="189713"/>
                </a:moveTo>
                <a:lnTo>
                  <a:pt x="135510" y="189713"/>
                </a:lnTo>
                <a:lnTo>
                  <a:pt x="135510" y="243917"/>
                </a:lnTo>
                <a:lnTo>
                  <a:pt x="81306" y="243917"/>
                </a:lnTo>
                <a:lnTo>
                  <a:pt x="81306" y="189713"/>
                </a:lnTo>
                <a:close/>
                <a:moveTo>
                  <a:pt x="81306" y="81306"/>
                </a:moveTo>
                <a:lnTo>
                  <a:pt x="135510" y="81306"/>
                </a:lnTo>
                <a:lnTo>
                  <a:pt x="135510" y="135510"/>
                </a:lnTo>
                <a:lnTo>
                  <a:pt x="81306" y="135510"/>
                </a:lnTo>
                <a:lnTo>
                  <a:pt x="81306" y="81306"/>
                </a:lnTo>
                <a:close/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0" y="379427"/>
                </a:moveTo>
                <a:lnTo>
                  <a:pt x="135510" y="379427"/>
                </a:lnTo>
                <a:lnTo>
                  <a:pt x="135510" y="298121"/>
                </a:lnTo>
                <a:lnTo>
                  <a:pt x="189713" y="298121"/>
                </a:lnTo>
                <a:lnTo>
                  <a:pt x="189713" y="379427"/>
                </a:lnTo>
                <a:lnTo>
                  <a:pt x="325223" y="379427"/>
                </a:lnTo>
                <a:lnTo>
                  <a:pt x="325223" y="0"/>
                </a:lnTo>
                <a:lnTo>
                  <a:pt x="0" y="0"/>
                </a:lnTo>
                <a:lnTo>
                  <a:pt x="0" y="379427"/>
                </a:lnTo>
                <a:close/>
              </a:path>
            </a:pathLst>
          </a:custGeom>
          <a:solidFill>
            <a:schemeClr val="accent3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7FF226A-FAEB-2257-F1F2-0A23B33A87E0}"/>
              </a:ext>
            </a:extLst>
          </p:cNvPr>
          <p:cNvSpPr/>
          <p:nvPr/>
        </p:nvSpPr>
        <p:spPr>
          <a:xfrm>
            <a:off x="9070010" y="4999820"/>
            <a:ext cx="325223" cy="813057"/>
          </a:xfrm>
          <a:custGeom>
            <a:avLst/>
            <a:gdLst>
              <a:gd name="connsiteX0" fmla="*/ 243917 w 325223"/>
              <a:gd name="connsiteY0" fmla="*/ 149061 h 813057"/>
              <a:gd name="connsiteX1" fmla="*/ 189713 w 325223"/>
              <a:gd name="connsiteY1" fmla="*/ 149061 h 813057"/>
              <a:gd name="connsiteX2" fmla="*/ 189713 w 325223"/>
              <a:gd name="connsiteY2" fmla="*/ 94857 h 813057"/>
              <a:gd name="connsiteX3" fmla="*/ 243917 w 325223"/>
              <a:gd name="connsiteY3" fmla="*/ 94857 h 813057"/>
              <a:gd name="connsiteX4" fmla="*/ 243917 w 325223"/>
              <a:gd name="connsiteY4" fmla="*/ 149061 h 813057"/>
              <a:gd name="connsiteX5" fmla="*/ 243917 w 325223"/>
              <a:gd name="connsiteY5" fmla="*/ 243917 h 813057"/>
              <a:gd name="connsiteX6" fmla="*/ 189713 w 325223"/>
              <a:gd name="connsiteY6" fmla="*/ 243917 h 813057"/>
              <a:gd name="connsiteX7" fmla="*/ 189713 w 325223"/>
              <a:gd name="connsiteY7" fmla="*/ 189713 h 813057"/>
              <a:gd name="connsiteX8" fmla="*/ 243917 w 325223"/>
              <a:gd name="connsiteY8" fmla="*/ 189713 h 813057"/>
              <a:gd name="connsiteX9" fmla="*/ 243917 w 325223"/>
              <a:gd name="connsiteY9" fmla="*/ 243917 h 813057"/>
              <a:gd name="connsiteX10" fmla="*/ 243917 w 325223"/>
              <a:gd name="connsiteY10" fmla="*/ 352325 h 813057"/>
              <a:gd name="connsiteX11" fmla="*/ 189713 w 325223"/>
              <a:gd name="connsiteY11" fmla="*/ 352325 h 813057"/>
              <a:gd name="connsiteX12" fmla="*/ 189713 w 325223"/>
              <a:gd name="connsiteY12" fmla="*/ 298121 h 813057"/>
              <a:gd name="connsiteX13" fmla="*/ 243917 w 325223"/>
              <a:gd name="connsiteY13" fmla="*/ 298121 h 813057"/>
              <a:gd name="connsiteX14" fmla="*/ 243917 w 325223"/>
              <a:gd name="connsiteY14" fmla="*/ 352325 h 813057"/>
              <a:gd name="connsiteX15" fmla="*/ 243917 w 325223"/>
              <a:gd name="connsiteY15" fmla="*/ 460733 h 813057"/>
              <a:gd name="connsiteX16" fmla="*/ 189713 w 325223"/>
              <a:gd name="connsiteY16" fmla="*/ 460733 h 813057"/>
              <a:gd name="connsiteX17" fmla="*/ 189713 w 325223"/>
              <a:gd name="connsiteY17" fmla="*/ 406529 h 813057"/>
              <a:gd name="connsiteX18" fmla="*/ 243917 w 325223"/>
              <a:gd name="connsiteY18" fmla="*/ 406529 h 813057"/>
              <a:gd name="connsiteX19" fmla="*/ 243917 w 325223"/>
              <a:gd name="connsiteY19" fmla="*/ 460733 h 813057"/>
              <a:gd name="connsiteX20" fmla="*/ 243917 w 325223"/>
              <a:gd name="connsiteY20" fmla="*/ 569140 h 813057"/>
              <a:gd name="connsiteX21" fmla="*/ 189713 w 325223"/>
              <a:gd name="connsiteY21" fmla="*/ 569140 h 813057"/>
              <a:gd name="connsiteX22" fmla="*/ 189713 w 325223"/>
              <a:gd name="connsiteY22" fmla="*/ 514936 h 813057"/>
              <a:gd name="connsiteX23" fmla="*/ 243917 w 325223"/>
              <a:gd name="connsiteY23" fmla="*/ 514936 h 813057"/>
              <a:gd name="connsiteX24" fmla="*/ 243917 w 325223"/>
              <a:gd name="connsiteY24" fmla="*/ 569140 h 813057"/>
              <a:gd name="connsiteX25" fmla="*/ 243917 w 325223"/>
              <a:gd name="connsiteY25" fmla="*/ 677548 h 813057"/>
              <a:gd name="connsiteX26" fmla="*/ 189713 w 325223"/>
              <a:gd name="connsiteY26" fmla="*/ 677548 h 813057"/>
              <a:gd name="connsiteX27" fmla="*/ 189713 w 325223"/>
              <a:gd name="connsiteY27" fmla="*/ 623344 h 813057"/>
              <a:gd name="connsiteX28" fmla="*/ 243917 w 325223"/>
              <a:gd name="connsiteY28" fmla="*/ 623344 h 813057"/>
              <a:gd name="connsiteX29" fmla="*/ 243917 w 325223"/>
              <a:gd name="connsiteY29" fmla="*/ 677548 h 813057"/>
              <a:gd name="connsiteX30" fmla="*/ 135510 w 325223"/>
              <a:gd name="connsiteY30" fmla="*/ 149061 h 813057"/>
              <a:gd name="connsiteX31" fmla="*/ 81306 w 325223"/>
              <a:gd name="connsiteY31" fmla="*/ 149061 h 813057"/>
              <a:gd name="connsiteX32" fmla="*/ 81306 w 325223"/>
              <a:gd name="connsiteY32" fmla="*/ 94857 h 813057"/>
              <a:gd name="connsiteX33" fmla="*/ 135510 w 325223"/>
              <a:gd name="connsiteY33" fmla="*/ 94857 h 813057"/>
              <a:gd name="connsiteX34" fmla="*/ 135510 w 325223"/>
              <a:gd name="connsiteY34" fmla="*/ 149061 h 813057"/>
              <a:gd name="connsiteX35" fmla="*/ 135510 w 325223"/>
              <a:gd name="connsiteY35" fmla="*/ 243917 h 813057"/>
              <a:gd name="connsiteX36" fmla="*/ 81306 w 325223"/>
              <a:gd name="connsiteY36" fmla="*/ 243917 h 813057"/>
              <a:gd name="connsiteX37" fmla="*/ 81306 w 325223"/>
              <a:gd name="connsiteY37" fmla="*/ 189713 h 813057"/>
              <a:gd name="connsiteX38" fmla="*/ 135510 w 325223"/>
              <a:gd name="connsiteY38" fmla="*/ 189713 h 813057"/>
              <a:gd name="connsiteX39" fmla="*/ 135510 w 325223"/>
              <a:gd name="connsiteY39" fmla="*/ 243917 h 813057"/>
              <a:gd name="connsiteX40" fmla="*/ 135510 w 325223"/>
              <a:gd name="connsiteY40" fmla="*/ 352325 h 813057"/>
              <a:gd name="connsiteX41" fmla="*/ 81306 w 325223"/>
              <a:gd name="connsiteY41" fmla="*/ 352325 h 813057"/>
              <a:gd name="connsiteX42" fmla="*/ 81306 w 325223"/>
              <a:gd name="connsiteY42" fmla="*/ 298121 h 813057"/>
              <a:gd name="connsiteX43" fmla="*/ 135510 w 325223"/>
              <a:gd name="connsiteY43" fmla="*/ 298121 h 813057"/>
              <a:gd name="connsiteX44" fmla="*/ 135510 w 325223"/>
              <a:gd name="connsiteY44" fmla="*/ 352325 h 813057"/>
              <a:gd name="connsiteX45" fmla="*/ 135510 w 325223"/>
              <a:gd name="connsiteY45" fmla="*/ 460733 h 813057"/>
              <a:gd name="connsiteX46" fmla="*/ 81306 w 325223"/>
              <a:gd name="connsiteY46" fmla="*/ 460733 h 813057"/>
              <a:gd name="connsiteX47" fmla="*/ 81306 w 325223"/>
              <a:gd name="connsiteY47" fmla="*/ 406529 h 813057"/>
              <a:gd name="connsiteX48" fmla="*/ 135510 w 325223"/>
              <a:gd name="connsiteY48" fmla="*/ 406529 h 813057"/>
              <a:gd name="connsiteX49" fmla="*/ 135510 w 325223"/>
              <a:gd name="connsiteY49" fmla="*/ 460733 h 813057"/>
              <a:gd name="connsiteX50" fmla="*/ 135510 w 325223"/>
              <a:gd name="connsiteY50" fmla="*/ 569140 h 813057"/>
              <a:gd name="connsiteX51" fmla="*/ 81306 w 325223"/>
              <a:gd name="connsiteY51" fmla="*/ 569140 h 813057"/>
              <a:gd name="connsiteX52" fmla="*/ 81306 w 325223"/>
              <a:gd name="connsiteY52" fmla="*/ 514936 h 813057"/>
              <a:gd name="connsiteX53" fmla="*/ 135510 w 325223"/>
              <a:gd name="connsiteY53" fmla="*/ 514936 h 813057"/>
              <a:gd name="connsiteX54" fmla="*/ 135510 w 325223"/>
              <a:gd name="connsiteY54" fmla="*/ 569140 h 813057"/>
              <a:gd name="connsiteX55" fmla="*/ 135510 w 325223"/>
              <a:gd name="connsiteY55" fmla="*/ 677548 h 813057"/>
              <a:gd name="connsiteX56" fmla="*/ 81306 w 325223"/>
              <a:gd name="connsiteY56" fmla="*/ 677548 h 813057"/>
              <a:gd name="connsiteX57" fmla="*/ 81306 w 325223"/>
              <a:gd name="connsiteY57" fmla="*/ 623344 h 813057"/>
              <a:gd name="connsiteX58" fmla="*/ 135510 w 325223"/>
              <a:gd name="connsiteY58" fmla="*/ 623344 h 813057"/>
              <a:gd name="connsiteX59" fmla="*/ 135510 w 325223"/>
              <a:gd name="connsiteY59" fmla="*/ 677548 h 813057"/>
              <a:gd name="connsiteX60" fmla="*/ 0 w 325223"/>
              <a:gd name="connsiteY60" fmla="*/ 0 h 813057"/>
              <a:gd name="connsiteX61" fmla="*/ 0 w 325223"/>
              <a:gd name="connsiteY61" fmla="*/ 813058 h 813057"/>
              <a:gd name="connsiteX62" fmla="*/ 135510 w 325223"/>
              <a:gd name="connsiteY62" fmla="*/ 813058 h 813057"/>
              <a:gd name="connsiteX63" fmla="*/ 135510 w 325223"/>
              <a:gd name="connsiteY63" fmla="*/ 731752 h 813057"/>
              <a:gd name="connsiteX64" fmla="*/ 189713 w 325223"/>
              <a:gd name="connsiteY64" fmla="*/ 731752 h 813057"/>
              <a:gd name="connsiteX65" fmla="*/ 189713 w 325223"/>
              <a:gd name="connsiteY65" fmla="*/ 813058 h 813057"/>
              <a:gd name="connsiteX66" fmla="*/ 325223 w 325223"/>
              <a:gd name="connsiteY66" fmla="*/ 813058 h 813057"/>
              <a:gd name="connsiteX67" fmla="*/ 325223 w 325223"/>
              <a:gd name="connsiteY67" fmla="*/ 40653 h 813057"/>
              <a:gd name="connsiteX68" fmla="*/ 0 w 325223"/>
              <a:gd name="connsiteY68" fmla="*/ 0 h 81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5223" h="813057">
                <a:moveTo>
                  <a:pt x="243917" y="149061"/>
                </a:moveTo>
                <a:lnTo>
                  <a:pt x="189713" y="149061"/>
                </a:lnTo>
                <a:lnTo>
                  <a:pt x="189713" y="94857"/>
                </a:lnTo>
                <a:lnTo>
                  <a:pt x="243917" y="94857"/>
                </a:lnTo>
                <a:lnTo>
                  <a:pt x="243917" y="149061"/>
                </a:lnTo>
                <a:close/>
                <a:moveTo>
                  <a:pt x="243917" y="243917"/>
                </a:moveTo>
                <a:lnTo>
                  <a:pt x="189713" y="243917"/>
                </a:lnTo>
                <a:lnTo>
                  <a:pt x="189713" y="189713"/>
                </a:lnTo>
                <a:lnTo>
                  <a:pt x="243917" y="189713"/>
                </a:lnTo>
                <a:lnTo>
                  <a:pt x="243917" y="243917"/>
                </a:lnTo>
                <a:close/>
                <a:moveTo>
                  <a:pt x="243917" y="352325"/>
                </a:moveTo>
                <a:lnTo>
                  <a:pt x="189713" y="352325"/>
                </a:lnTo>
                <a:lnTo>
                  <a:pt x="189713" y="298121"/>
                </a:lnTo>
                <a:lnTo>
                  <a:pt x="243917" y="298121"/>
                </a:lnTo>
                <a:lnTo>
                  <a:pt x="243917" y="352325"/>
                </a:lnTo>
                <a:close/>
                <a:moveTo>
                  <a:pt x="243917" y="460733"/>
                </a:moveTo>
                <a:lnTo>
                  <a:pt x="189713" y="460733"/>
                </a:lnTo>
                <a:lnTo>
                  <a:pt x="189713" y="406529"/>
                </a:lnTo>
                <a:lnTo>
                  <a:pt x="243917" y="406529"/>
                </a:lnTo>
                <a:lnTo>
                  <a:pt x="243917" y="460733"/>
                </a:lnTo>
                <a:close/>
                <a:moveTo>
                  <a:pt x="243917" y="569140"/>
                </a:moveTo>
                <a:lnTo>
                  <a:pt x="189713" y="569140"/>
                </a:lnTo>
                <a:lnTo>
                  <a:pt x="189713" y="514936"/>
                </a:lnTo>
                <a:lnTo>
                  <a:pt x="243917" y="514936"/>
                </a:lnTo>
                <a:lnTo>
                  <a:pt x="243917" y="569140"/>
                </a:lnTo>
                <a:close/>
                <a:moveTo>
                  <a:pt x="243917" y="677548"/>
                </a:moveTo>
                <a:lnTo>
                  <a:pt x="189713" y="677548"/>
                </a:lnTo>
                <a:lnTo>
                  <a:pt x="189713" y="623344"/>
                </a:lnTo>
                <a:lnTo>
                  <a:pt x="243917" y="623344"/>
                </a:lnTo>
                <a:lnTo>
                  <a:pt x="243917" y="677548"/>
                </a:lnTo>
                <a:close/>
                <a:moveTo>
                  <a:pt x="135510" y="149061"/>
                </a:moveTo>
                <a:lnTo>
                  <a:pt x="81306" y="149061"/>
                </a:lnTo>
                <a:lnTo>
                  <a:pt x="81306" y="94857"/>
                </a:lnTo>
                <a:lnTo>
                  <a:pt x="135510" y="94857"/>
                </a:lnTo>
                <a:lnTo>
                  <a:pt x="135510" y="149061"/>
                </a:lnTo>
                <a:close/>
                <a:moveTo>
                  <a:pt x="135510" y="243917"/>
                </a:moveTo>
                <a:lnTo>
                  <a:pt x="81306" y="243917"/>
                </a:lnTo>
                <a:lnTo>
                  <a:pt x="81306" y="189713"/>
                </a:lnTo>
                <a:lnTo>
                  <a:pt x="135510" y="189713"/>
                </a:lnTo>
                <a:lnTo>
                  <a:pt x="135510" y="243917"/>
                </a:lnTo>
                <a:close/>
                <a:moveTo>
                  <a:pt x="135510" y="352325"/>
                </a:moveTo>
                <a:lnTo>
                  <a:pt x="81306" y="352325"/>
                </a:lnTo>
                <a:lnTo>
                  <a:pt x="81306" y="298121"/>
                </a:lnTo>
                <a:lnTo>
                  <a:pt x="135510" y="298121"/>
                </a:lnTo>
                <a:lnTo>
                  <a:pt x="135510" y="352325"/>
                </a:lnTo>
                <a:close/>
                <a:moveTo>
                  <a:pt x="135510" y="460733"/>
                </a:moveTo>
                <a:lnTo>
                  <a:pt x="81306" y="460733"/>
                </a:lnTo>
                <a:lnTo>
                  <a:pt x="81306" y="406529"/>
                </a:lnTo>
                <a:lnTo>
                  <a:pt x="135510" y="406529"/>
                </a:lnTo>
                <a:lnTo>
                  <a:pt x="135510" y="460733"/>
                </a:lnTo>
                <a:close/>
                <a:moveTo>
                  <a:pt x="135510" y="569140"/>
                </a:moveTo>
                <a:lnTo>
                  <a:pt x="81306" y="569140"/>
                </a:lnTo>
                <a:lnTo>
                  <a:pt x="81306" y="514936"/>
                </a:lnTo>
                <a:lnTo>
                  <a:pt x="135510" y="514936"/>
                </a:lnTo>
                <a:lnTo>
                  <a:pt x="135510" y="569140"/>
                </a:lnTo>
                <a:close/>
                <a:moveTo>
                  <a:pt x="135510" y="677548"/>
                </a:moveTo>
                <a:lnTo>
                  <a:pt x="81306" y="677548"/>
                </a:lnTo>
                <a:lnTo>
                  <a:pt x="81306" y="623344"/>
                </a:lnTo>
                <a:lnTo>
                  <a:pt x="135510" y="623344"/>
                </a:lnTo>
                <a:lnTo>
                  <a:pt x="135510" y="677548"/>
                </a:lnTo>
                <a:close/>
                <a:moveTo>
                  <a:pt x="0" y="0"/>
                </a:moveTo>
                <a:lnTo>
                  <a:pt x="0" y="813058"/>
                </a:lnTo>
                <a:lnTo>
                  <a:pt x="135510" y="813058"/>
                </a:lnTo>
                <a:lnTo>
                  <a:pt x="135510" y="731752"/>
                </a:lnTo>
                <a:lnTo>
                  <a:pt x="189713" y="731752"/>
                </a:lnTo>
                <a:lnTo>
                  <a:pt x="189713" y="813058"/>
                </a:lnTo>
                <a:lnTo>
                  <a:pt x="325223" y="813058"/>
                </a:lnTo>
                <a:lnTo>
                  <a:pt x="325223" y="40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93BA30B-D97E-04B7-287E-F8067B4FC332}"/>
              </a:ext>
            </a:extLst>
          </p:cNvPr>
          <p:cNvSpPr/>
          <p:nvPr/>
        </p:nvSpPr>
        <p:spPr>
          <a:xfrm>
            <a:off x="8569844" y="4996381"/>
            <a:ext cx="325223" cy="406528"/>
          </a:xfrm>
          <a:custGeom>
            <a:avLst/>
            <a:gdLst>
              <a:gd name="connsiteX0" fmla="*/ 189713 w 325223"/>
              <a:gd name="connsiteY0" fmla="*/ 189713 h 406528"/>
              <a:gd name="connsiteX1" fmla="*/ 243917 w 325223"/>
              <a:gd name="connsiteY1" fmla="*/ 189713 h 406528"/>
              <a:gd name="connsiteX2" fmla="*/ 243917 w 325223"/>
              <a:gd name="connsiteY2" fmla="*/ 243917 h 406528"/>
              <a:gd name="connsiteX3" fmla="*/ 189713 w 325223"/>
              <a:gd name="connsiteY3" fmla="*/ 243917 h 406528"/>
              <a:gd name="connsiteX4" fmla="*/ 189713 w 325223"/>
              <a:gd name="connsiteY4" fmla="*/ 189713 h 406528"/>
              <a:gd name="connsiteX5" fmla="*/ 189713 w 325223"/>
              <a:gd name="connsiteY5" fmla="*/ 81306 h 406528"/>
              <a:gd name="connsiteX6" fmla="*/ 243917 w 325223"/>
              <a:gd name="connsiteY6" fmla="*/ 81306 h 406528"/>
              <a:gd name="connsiteX7" fmla="*/ 243917 w 325223"/>
              <a:gd name="connsiteY7" fmla="*/ 135510 h 406528"/>
              <a:gd name="connsiteX8" fmla="*/ 189713 w 325223"/>
              <a:gd name="connsiteY8" fmla="*/ 135510 h 406528"/>
              <a:gd name="connsiteX9" fmla="*/ 189713 w 325223"/>
              <a:gd name="connsiteY9" fmla="*/ 81306 h 406528"/>
              <a:gd name="connsiteX10" fmla="*/ 135510 w 325223"/>
              <a:gd name="connsiteY10" fmla="*/ 135510 h 406528"/>
              <a:gd name="connsiteX11" fmla="*/ 81306 w 325223"/>
              <a:gd name="connsiteY11" fmla="*/ 135510 h 406528"/>
              <a:gd name="connsiteX12" fmla="*/ 81306 w 325223"/>
              <a:gd name="connsiteY12" fmla="*/ 81306 h 406528"/>
              <a:gd name="connsiteX13" fmla="*/ 135510 w 325223"/>
              <a:gd name="connsiteY13" fmla="*/ 81306 h 406528"/>
              <a:gd name="connsiteX14" fmla="*/ 135510 w 325223"/>
              <a:gd name="connsiteY14" fmla="*/ 135510 h 406528"/>
              <a:gd name="connsiteX15" fmla="*/ 135510 w 325223"/>
              <a:gd name="connsiteY15" fmla="*/ 243917 h 406528"/>
              <a:gd name="connsiteX16" fmla="*/ 81306 w 325223"/>
              <a:gd name="connsiteY16" fmla="*/ 243917 h 406528"/>
              <a:gd name="connsiteX17" fmla="*/ 81306 w 325223"/>
              <a:gd name="connsiteY17" fmla="*/ 189713 h 406528"/>
              <a:gd name="connsiteX18" fmla="*/ 135510 w 325223"/>
              <a:gd name="connsiteY18" fmla="*/ 189713 h 406528"/>
              <a:gd name="connsiteX19" fmla="*/ 135510 w 325223"/>
              <a:gd name="connsiteY19" fmla="*/ 243917 h 406528"/>
              <a:gd name="connsiteX20" fmla="*/ 189713 w 325223"/>
              <a:gd name="connsiteY20" fmla="*/ 406529 h 406528"/>
              <a:gd name="connsiteX21" fmla="*/ 325223 w 325223"/>
              <a:gd name="connsiteY21" fmla="*/ 406529 h 406528"/>
              <a:gd name="connsiteX22" fmla="*/ 325223 w 325223"/>
              <a:gd name="connsiteY22" fmla="*/ 0 h 406528"/>
              <a:gd name="connsiteX23" fmla="*/ 0 w 325223"/>
              <a:gd name="connsiteY23" fmla="*/ 0 h 406528"/>
              <a:gd name="connsiteX24" fmla="*/ 0 w 325223"/>
              <a:gd name="connsiteY24" fmla="*/ 298121 h 406528"/>
              <a:gd name="connsiteX25" fmla="*/ 189713 w 325223"/>
              <a:gd name="connsiteY25" fmla="*/ 298121 h 406528"/>
              <a:gd name="connsiteX26" fmla="*/ 189713 w 325223"/>
              <a:gd name="connsiteY26" fmla="*/ 406529 h 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5223" h="406528"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135510" y="135510"/>
                </a:moveTo>
                <a:lnTo>
                  <a:pt x="81306" y="135510"/>
                </a:lnTo>
                <a:lnTo>
                  <a:pt x="81306" y="81306"/>
                </a:lnTo>
                <a:lnTo>
                  <a:pt x="135510" y="81306"/>
                </a:lnTo>
                <a:lnTo>
                  <a:pt x="135510" y="135510"/>
                </a:lnTo>
                <a:close/>
                <a:moveTo>
                  <a:pt x="135510" y="243917"/>
                </a:moveTo>
                <a:lnTo>
                  <a:pt x="81306" y="243917"/>
                </a:lnTo>
                <a:lnTo>
                  <a:pt x="81306" y="189713"/>
                </a:lnTo>
                <a:lnTo>
                  <a:pt x="135510" y="189713"/>
                </a:lnTo>
                <a:lnTo>
                  <a:pt x="135510" y="243917"/>
                </a:lnTo>
                <a:close/>
                <a:moveTo>
                  <a:pt x="189713" y="406529"/>
                </a:moveTo>
                <a:lnTo>
                  <a:pt x="325223" y="406529"/>
                </a:lnTo>
                <a:lnTo>
                  <a:pt x="325223" y="0"/>
                </a:lnTo>
                <a:lnTo>
                  <a:pt x="0" y="0"/>
                </a:lnTo>
                <a:lnTo>
                  <a:pt x="0" y="298121"/>
                </a:lnTo>
                <a:lnTo>
                  <a:pt x="189713" y="298121"/>
                </a:lnTo>
                <a:lnTo>
                  <a:pt x="189713" y="4065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 descr="Factory">
            <a:extLst>
              <a:ext uri="{FF2B5EF4-FFF2-40B4-BE49-F238E27FC236}">
                <a16:creationId xmlns:a16="http://schemas.microsoft.com/office/drawing/2014/main" id="{75BCB180-2853-47C5-B61A-778062CA3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6088" y="4582959"/>
            <a:ext cx="1445452" cy="1445452"/>
          </a:xfrm>
          <a:prstGeom prst="rect">
            <a:avLst/>
          </a:prstGeom>
        </p:spPr>
      </p:pic>
      <p:pic>
        <p:nvPicPr>
          <p:cNvPr id="17" name="Graphic 16" descr="Home">
            <a:extLst>
              <a:ext uri="{FF2B5EF4-FFF2-40B4-BE49-F238E27FC236}">
                <a16:creationId xmlns:a16="http://schemas.microsoft.com/office/drawing/2014/main" id="{24D33CE4-A619-4116-92F5-7006AC54D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5757" y="5025173"/>
            <a:ext cx="914400" cy="914400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2120289-8317-74C6-D741-04575FE7BF7D}"/>
              </a:ext>
            </a:extLst>
          </p:cNvPr>
          <p:cNvSpPr/>
          <p:nvPr/>
        </p:nvSpPr>
        <p:spPr>
          <a:xfrm>
            <a:off x="1845102" y="5564747"/>
            <a:ext cx="309181" cy="113158"/>
          </a:xfrm>
          <a:custGeom>
            <a:avLst/>
            <a:gdLst>
              <a:gd name="connsiteX0" fmla="*/ 108299 w 309181"/>
              <a:gd name="connsiteY0" fmla="*/ 113159 h 113158"/>
              <a:gd name="connsiteX1" fmla="*/ 305181 w 309181"/>
              <a:gd name="connsiteY1" fmla="*/ 66677 h 113158"/>
              <a:gd name="connsiteX2" fmla="*/ 309182 w 309181"/>
              <a:gd name="connsiteY2" fmla="*/ 66677 h 113158"/>
              <a:gd name="connsiteX3" fmla="*/ 127540 w 309181"/>
              <a:gd name="connsiteY3" fmla="*/ 2 h 113158"/>
              <a:gd name="connsiteX4" fmla="*/ 0 w 309181"/>
              <a:gd name="connsiteY4" fmla="*/ 27910 h 113158"/>
              <a:gd name="connsiteX5" fmla="*/ 108299 w 309181"/>
              <a:gd name="connsiteY5" fmla="*/ 113159 h 1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181" h="113158">
                <a:moveTo>
                  <a:pt x="108299" y="113159"/>
                </a:moveTo>
                <a:cubicBezTo>
                  <a:pt x="169074" y="81624"/>
                  <a:pt x="236720" y="65654"/>
                  <a:pt x="305181" y="66677"/>
                </a:cubicBezTo>
                <a:lnTo>
                  <a:pt x="309182" y="66677"/>
                </a:lnTo>
                <a:cubicBezTo>
                  <a:pt x="257549" y="25196"/>
                  <a:pt x="193747" y="1777"/>
                  <a:pt x="127540" y="2"/>
                </a:cubicBezTo>
                <a:cubicBezTo>
                  <a:pt x="83495" y="-148"/>
                  <a:pt x="39956" y="9379"/>
                  <a:pt x="0" y="27910"/>
                </a:cubicBezTo>
                <a:cubicBezTo>
                  <a:pt x="41633" y="48489"/>
                  <a:pt x="78518" y="77523"/>
                  <a:pt x="108299" y="113159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CC08FE36-C7E4-EE2F-8F59-5D5974E60E4E}"/>
              </a:ext>
            </a:extLst>
          </p:cNvPr>
          <p:cNvSpPr/>
          <p:nvPr/>
        </p:nvSpPr>
        <p:spPr>
          <a:xfrm>
            <a:off x="1597834" y="5572521"/>
            <a:ext cx="330803" cy="213112"/>
          </a:xfrm>
          <a:custGeom>
            <a:avLst/>
            <a:gdLst>
              <a:gd name="connsiteX0" fmla="*/ 71533 w 330803"/>
              <a:gd name="connsiteY0" fmla="*/ 210159 h 213112"/>
              <a:gd name="connsiteX1" fmla="*/ 307753 w 330803"/>
              <a:gd name="connsiteY1" fmla="*/ 137579 h 213112"/>
              <a:gd name="connsiteX2" fmla="*/ 330803 w 330803"/>
              <a:gd name="connsiteY2" fmla="*/ 120148 h 213112"/>
              <a:gd name="connsiteX3" fmla="*/ 0 w 330803"/>
              <a:gd name="connsiteY3" fmla="*/ 609 h 213112"/>
              <a:gd name="connsiteX4" fmla="*/ 0 w 330803"/>
              <a:gd name="connsiteY4" fmla="*/ 213112 h 21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03" h="213112">
                <a:moveTo>
                  <a:pt x="71533" y="210159"/>
                </a:moveTo>
                <a:cubicBezTo>
                  <a:pt x="223361" y="198158"/>
                  <a:pt x="302514" y="141389"/>
                  <a:pt x="307753" y="137579"/>
                </a:cubicBezTo>
                <a:cubicBezTo>
                  <a:pt x="315091" y="131325"/>
                  <a:pt x="322787" y="125505"/>
                  <a:pt x="330803" y="120148"/>
                </a:cubicBezTo>
                <a:cubicBezTo>
                  <a:pt x="213360" y="-15678"/>
                  <a:pt x="0" y="609"/>
                  <a:pt x="0" y="609"/>
                </a:cubicBezTo>
                <a:lnTo>
                  <a:pt x="0" y="213112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09E4C10-065A-2481-FCEB-F58234915C62}"/>
              </a:ext>
            </a:extLst>
          </p:cNvPr>
          <p:cNvSpPr/>
          <p:nvPr/>
        </p:nvSpPr>
        <p:spPr>
          <a:xfrm>
            <a:off x="1573869" y="5132325"/>
            <a:ext cx="819150" cy="781050"/>
          </a:xfrm>
          <a:custGeom>
            <a:avLst/>
            <a:gdLst>
              <a:gd name="connsiteX0" fmla="*/ 785432 w 819150"/>
              <a:gd name="connsiteY0" fmla="*/ 603980 h 781050"/>
              <a:gd name="connsiteX1" fmla="*/ 762000 w 819150"/>
              <a:gd name="connsiteY1" fmla="*/ 584930 h 781050"/>
              <a:gd name="connsiteX2" fmla="*/ 762000 w 819150"/>
              <a:gd name="connsiteY2" fmla="*/ 473393 h 781050"/>
              <a:gd name="connsiteX3" fmla="*/ 814388 w 819150"/>
              <a:gd name="connsiteY3" fmla="*/ 397193 h 781050"/>
              <a:gd name="connsiteX4" fmla="*/ 742950 w 819150"/>
              <a:gd name="connsiteY4" fmla="*/ 243078 h 781050"/>
              <a:gd name="connsiteX5" fmla="*/ 671513 w 819150"/>
              <a:gd name="connsiteY5" fmla="*/ 397193 h 781050"/>
              <a:gd name="connsiteX6" fmla="*/ 723900 w 819150"/>
              <a:gd name="connsiteY6" fmla="*/ 473393 h 781050"/>
              <a:gd name="connsiteX7" fmla="*/ 723900 w 819150"/>
              <a:gd name="connsiteY7" fmla="*/ 562737 h 781050"/>
              <a:gd name="connsiteX8" fmla="*/ 609600 w 819150"/>
              <a:gd name="connsiteY8" fmla="*/ 528923 h 781050"/>
              <a:gd name="connsiteX9" fmla="*/ 609600 w 819150"/>
              <a:gd name="connsiteY9" fmla="*/ 340614 h 781050"/>
              <a:gd name="connsiteX10" fmla="*/ 687134 w 819150"/>
              <a:gd name="connsiteY10" fmla="*/ 223933 h 781050"/>
              <a:gd name="connsiteX11" fmla="*/ 590550 w 819150"/>
              <a:gd name="connsiteY11" fmla="*/ 0 h 781050"/>
              <a:gd name="connsiteX12" fmla="*/ 493967 w 819150"/>
              <a:gd name="connsiteY12" fmla="*/ 223933 h 781050"/>
              <a:gd name="connsiteX13" fmla="*/ 571500 w 819150"/>
              <a:gd name="connsiteY13" fmla="*/ 340614 h 781050"/>
              <a:gd name="connsiteX14" fmla="*/ 571500 w 819150"/>
              <a:gd name="connsiteY14" fmla="*/ 525494 h 781050"/>
              <a:gd name="connsiteX15" fmla="*/ 552450 w 819150"/>
              <a:gd name="connsiteY15" fmla="*/ 525018 h 781050"/>
              <a:gd name="connsiteX16" fmla="*/ 326136 w 819150"/>
              <a:gd name="connsiteY16" fmla="*/ 597694 h 781050"/>
              <a:gd name="connsiteX17" fmla="*/ 73628 w 819150"/>
              <a:gd name="connsiteY17" fmla="*/ 676465 h 781050"/>
              <a:gd name="connsiteX18" fmla="*/ 0 w 819150"/>
              <a:gd name="connsiteY18" fmla="*/ 676275 h 781050"/>
              <a:gd name="connsiteX19" fmla="*/ 0 w 819150"/>
              <a:gd name="connsiteY19" fmla="*/ 781050 h 781050"/>
              <a:gd name="connsiteX20" fmla="*/ 819150 w 819150"/>
              <a:gd name="connsiteY20" fmla="*/ 781050 h 781050"/>
              <a:gd name="connsiteX21" fmla="*/ 819150 w 819150"/>
              <a:gd name="connsiteY21" fmla="*/ 6306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9150" h="781050">
                <a:moveTo>
                  <a:pt x="785432" y="603980"/>
                </a:moveTo>
                <a:cubicBezTo>
                  <a:pt x="778068" y="597100"/>
                  <a:pt x="770238" y="590735"/>
                  <a:pt x="762000" y="584930"/>
                </a:cubicBezTo>
                <a:lnTo>
                  <a:pt x="762000" y="473393"/>
                </a:lnTo>
                <a:cubicBezTo>
                  <a:pt x="794276" y="462221"/>
                  <a:pt x="815514" y="431329"/>
                  <a:pt x="814388" y="397193"/>
                </a:cubicBezTo>
                <a:cubicBezTo>
                  <a:pt x="814388" y="349568"/>
                  <a:pt x="758381" y="243078"/>
                  <a:pt x="742950" y="243078"/>
                </a:cubicBezTo>
                <a:cubicBezTo>
                  <a:pt x="727520" y="243078"/>
                  <a:pt x="671513" y="349949"/>
                  <a:pt x="671513" y="397193"/>
                </a:cubicBezTo>
                <a:cubicBezTo>
                  <a:pt x="670386" y="431329"/>
                  <a:pt x="691624" y="462221"/>
                  <a:pt x="723900" y="473393"/>
                </a:cubicBezTo>
                <a:lnTo>
                  <a:pt x="723900" y="562737"/>
                </a:lnTo>
                <a:cubicBezTo>
                  <a:pt x="687840" y="545461"/>
                  <a:pt x="649255" y="534046"/>
                  <a:pt x="609600" y="528923"/>
                </a:cubicBezTo>
                <a:lnTo>
                  <a:pt x="609600" y="340614"/>
                </a:lnTo>
                <a:cubicBezTo>
                  <a:pt x="653796" y="331089"/>
                  <a:pt x="687134" y="286322"/>
                  <a:pt x="687134" y="223933"/>
                </a:cubicBezTo>
                <a:cubicBezTo>
                  <a:pt x="687134" y="152876"/>
                  <a:pt x="613696" y="0"/>
                  <a:pt x="590550" y="0"/>
                </a:cubicBezTo>
                <a:cubicBezTo>
                  <a:pt x="567404" y="0"/>
                  <a:pt x="493967" y="152876"/>
                  <a:pt x="493967" y="223933"/>
                </a:cubicBezTo>
                <a:cubicBezTo>
                  <a:pt x="493967" y="286322"/>
                  <a:pt x="527304" y="330708"/>
                  <a:pt x="571500" y="340614"/>
                </a:cubicBezTo>
                <a:lnTo>
                  <a:pt x="571500" y="525494"/>
                </a:lnTo>
                <a:cubicBezTo>
                  <a:pt x="565023" y="525494"/>
                  <a:pt x="558546" y="525018"/>
                  <a:pt x="552450" y="525018"/>
                </a:cubicBezTo>
                <a:cubicBezTo>
                  <a:pt x="463106" y="525018"/>
                  <a:pt x="380429" y="551593"/>
                  <a:pt x="326136" y="597694"/>
                </a:cubicBezTo>
                <a:cubicBezTo>
                  <a:pt x="325184" y="598361"/>
                  <a:pt x="241459" y="663416"/>
                  <a:pt x="73628" y="676465"/>
                </a:cubicBezTo>
                <a:lnTo>
                  <a:pt x="0" y="676275"/>
                </a:lnTo>
                <a:lnTo>
                  <a:pt x="0" y="781050"/>
                </a:lnTo>
                <a:lnTo>
                  <a:pt x="819150" y="781050"/>
                </a:lnTo>
                <a:lnTo>
                  <a:pt x="819150" y="63065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Graphic 26" descr="Deciduous tree">
            <a:extLst>
              <a:ext uri="{FF2B5EF4-FFF2-40B4-BE49-F238E27FC236}">
                <a16:creationId xmlns:a16="http://schemas.microsoft.com/office/drawing/2014/main" id="{75BC4FA7-15B2-4095-819C-FAC96F5BF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7141" y="4926284"/>
            <a:ext cx="914400" cy="914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B85384-714A-4032-A4DF-6215CDA365BE}"/>
              </a:ext>
            </a:extLst>
          </p:cNvPr>
          <p:cNvGrpSpPr/>
          <p:nvPr/>
        </p:nvGrpSpPr>
        <p:grpSpPr>
          <a:xfrm>
            <a:off x="12982395" y="2844905"/>
            <a:ext cx="925089" cy="1285917"/>
            <a:chOff x="5026941" y="5131688"/>
            <a:chExt cx="925089" cy="1285917"/>
          </a:xfrm>
        </p:grpSpPr>
        <p:pic>
          <p:nvPicPr>
            <p:cNvPr id="19" name="Graphic 18" descr="Wave">
              <a:extLst>
                <a:ext uri="{FF2B5EF4-FFF2-40B4-BE49-F238E27FC236}">
                  <a16:creationId xmlns:a16="http://schemas.microsoft.com/office/drawing/2014/main" id="{9BBC1C9D-5767-402B-A7BE-09266B7B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26941" y="513168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Bridge scene">
              <a:extLst>
                <a:ext uri="{FF2B5EF4-FFF2-40B4-BE49-F238E27FC236}">
                  <a16:creationId xmlns:a16="http://schemas.microsoft.com/office/drawing/2014/main" id="{1DC097D1-E00F-441C-B7D6-0247C11A7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70611"/>
            <a:stretch/>
          </p:blipFill>
          <p:spPr>
            <a:xfrm>
              <a:off x="5037630" y="5917180"/>
              <a:ext cx="914400" cy="268734"/>
            </a:xfrm>
            <a:prstGeom prst="rect">
              <a:avLst/>
            </a:prstGeom>
          </p:spPr>
        </p:pic>
        <p:pic>
          <p:nvPicPr>
            <p:cNvPr id="28" name="Graphic 27" descr="Bridge scene">
              <a:extLst>
                <a:ext uri="{FF2B5EF4-FFF2-40B4-BE49-F238E27FC236}">
                  <a16:creationId xmlns:a16="http://schemas.microsoft.com/office/drawing/2014/main" id="{2774C287-F2E9-4EE8-87AE-EBD400756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70611"/>
            <a:stretch/>
          </p:blipFill>
          <p:spPr>
            <a:xfrm>
              <a:off x="5037630" y="6148871"/>
              <a:ext cx="914400" cy="268734"/>
            </a:xfrm>
            <a:prstGeom prst="rect">
              <a:avLst/>
            </a:prstGeom>
          </p:spPr>
        </p:pic>
      </p:grpSp>
      <p:sp>
        <p:nvSpPr>
          <p:cNvPr id="30" name="Cloud 29">
            <a:extLst>
              <a:ext uri="{FF2B5EF4-FFF2-40B4-BE49-F238E27FC236}">
                <a16:creationId xmlns:a16="http://schemas.microsoft.com/office/drawing/2014/main" id="{324A0FC6-2A33-4492-957F-7B95CF698C2D}"/>
              </a:ext>
            </a:extLst>
          </p:cNvPr>
          <p:cNvSpPr/>
          <p:nvPr/>
        </p:nvSpPr>
        <p:spPr>
          <a:xfrm>
            <a:off x="5865816" y="3228971"/>
            <a:ext cx="3490685" cy="72390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7C09DCD-CA8A-433E-983D-C17385AFA556}"/>
              </a:ext>
            </a:extLst>
          </p:cNvPr>
          <p:cNvSpPr/>
          <p:nvPr/>
        </p:nvSpPr>
        <p:spPr>
          <a:xfrm rot="4037779">
            <a:off x="8570435" y="3911746"/>
            <a:ext cx="1637660" cy="43815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2" name="Sun 31">
            <a:extLst>
              <a:ext uri="{FF2B5EF4-FFF2-40B4-BE49-F238E27FC236}">
                <a16:creationId xmlns:a16="http://schemas.microsoft.com/office/drawing/2014/main" id="{AA878386-44AC-4865-8FF0-15B0A262C8A2}"/>
              </a:ext>
            </a:extLst>
          </p:cNvPr>
          <p:cNvSpPr/>
          <p:nvPr/>
        </p:nvSpPr>
        <p:spPr>
          <a:xfrm>
            <a:off x="1219896" y="661988"/>
            <a:ext cx="2247900" cy="2085975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13822A-C318-4848-96D6-CB86D28FB751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467797" y="1704975"/>
            <a:ext cx="524205" cy="416013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CAA49A-2B17-479A-913F-4DF2EFD0ED6E}"/>
              </a:ext>
            </a:extLst>
          </p:cNvPr>
          <p:cNvCxnSpPr>
            <a:cxnSpLocks/>
            <a:stCxn id="32" idx="2"/>
            <a:endCxn id="73" idx="5"/>
          </p:cNvCxnSpPr>
          <p:nvPr/>
        </p:nvCxnSpPr>
        <p:spPr>
          <a:xfrm flipH="1">
            <a:off x="1722592" y="2747962"/>
            <a:ext cx="621255" cy="260818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02E9F8-FF41-4DBA-8E21-E435B4676E57}"/>
              </a:ext>
            </a:extLst>
          </p:cNvPr>
          <p:cNvCxnSpPr>
            <a:cxnSpLocks/>
            <a:stCxn id="32" idx="3"/>
            <a:endCxn id="16" idx="0"/>
          </p:cNvCxnSpPr>
          <p:nvPr/>
        </p:nvCxnSpPr>
        <p:spPr>
          <a:xfrm>
            <a:off x="3467796" y="1704976"/>
            <a:ext cx="2661350" cy="409887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72AFD70-0DAE-437B-958D-B4ED0C6418E1}"/>
              </a:ext>
            </a:extLst>
          </p:cNvPr>
          <p:cNvCxnSpPr>
            <a:cxnSpLocks/>
          </p:cNvCxnSpPr>
          <p:nvPr/>
        </p:nvCxnSpPr>
        <p:spPr>
          <a:xfrm flipH="1" flipV="1">
            <a:off x="6237738" y="3788229"/>
            <a:ext cx="45936" cy="21251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44">
            <a:extLst>
              <a:ext uri="{FF2B5EF4-FFF2-40B4-BE49-F238E27FC236}">
                <a16:creationId xmlns:a16="http://schemas.microsoft.com/office/drawing/2014/main" id="{29D25B70-EB8B-43FC-B3E8-B0FAA4F9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Urban Energy Balance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D39B4D-95E5-443D-B80F-352566F22674}"/>
              </a:ext>
            </a:extLst>
          </p:cNvPr>
          <p:cNvCxnSpPr>
            <a:cxnSpLocks/>
          </p:cNvCxnSpPr>
          <p:nvPr/>
        </p:nvCxnSpPr>
        <p:spPr>
          <a:xfrm flipH="1" flipV="1">
            <a:off x="6314775" y="1950213"/>
            <a:ext cx="15201" cy="14611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93F4716-365C-4FA6-8A60-98C0743923C9}"/>
              </a:ext>
            </a:extLst>
          </p:cNvPr>
          <p:cNvCxnSpPr>
            <a:cxnSpLocks/>
            <a:endCxn id="79" idx="37"/>
          </p:cNvCxnSpPr>
          <p:nvPr/>
        </p:nvCxnSpPr>
        <p:spPr>
          <a:xfrm>
            <a:off x="6272671" y="3804648"/>
            <a:ext cx="2107459" cy="15440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Modern architecture with solid fill">
            <a:extLst>
              <a:ext uri="{FF2B5EF4-FFF2-40B4-BE49-F238E27FC236}">
                <a16:creationId xmlns:a16="http://schemas.microsoft.com/office/drawing/2014/main" id="{43E716F2-70EF-1862-34EE-F99D1E3352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657737" y="4481126"/>
            <a:ext cx="992952" cy="992952"/>
          </a:xfrm>
          <a:prstGeom prst="rect">
            <a:avLst/>
          </a:prstGeom>
        </p:spPr>
      </p:pic>
      <p:pic>
        <p:nvPicPr>
          <p:cNvPr id="6" name="Graphic 5" descr="Nails with solid fill">
            <a:extLst>
              <a:ext uri="{FF2B5EF4-FFF2-40B4-BE49-F238E27FC236}">
                <a16:creationId xmlns:a16="http://schemas.microsoft.com/office/drawing/2014/main" id="{44CB6E1B-A7DA-97B7-F671-3BC343B8B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704193" y="4187606"/>
            <a:ext cx="992952" cy="9929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0ECD40-1DD4-D998-40A7-8583D057DBB1}"/>
              </a:ext>
            </a:extLst>
          </p:cNvPr>
          <p:cNvSpPr/>
          <p:nvPr/>
        </p:nvSpPr>
        <p:spPr>
          <a:xfrm>
            <a:off x="3762290" y="5803854"/>
            <a:ext cx="909473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97E0D-CBEF-721B-838D-BABB77470275}"/>
              </a:ext>
            </a:extLst>
          </p:cNvPr>
          <p:cNvSpPr/>
          <p:nvPr/>
        </p:nvSpPr>
        <p:spPr>
          <a:xfrm>
            <a:off x="5910684" y="5803853"/>
            <a:ext cx="436924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028434-B379-3216-6316-2807599983C3}"/>
              </a:ext>
            </a:extLst>
          </p:cNvPr>
          <p:cNvCxnSpPr>
            <a:cxnSpLocks/>
          </p:cNvCxnSpPr>
          <p:nvPr/>
        </p:nvCxnSpPr>
        <p:spPr>
          <a:xfrm>
            <a:off x="7714411" y="5464210"/>
            <a:ext cx="247131" cy="339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30823-F789-D442-600B-22871818AD4D}"/>
              </a:ext>
            </a:extLst>
          </p:cNvPr>
          <p:cNvSpPr/>
          <p:nvPr/>
        </p:nvSpPr>
        <p:spPr>
          <a:xfrm>
            <a:off x="7889807" y="5812893"/>
            <a:ext cx="436924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8EB78D4-08DD-B7EB-AE69-33ED3F08661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108269" y="3924752"/>
            <a:ext cx="7612" cy="18881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F52A80-5B15-8208-4781-07D34D456DA1}"/>
              </a:ext>
            </a:extLst>
          </p:cNvPr>
          <p:cNvCxnSpPr>
            <a:cxnSpLocks/>
          </p:cNvCxnSpPr>
          <p:nvPr/>
        </p:nvCxnSpPr>
        <p:spPr>
          <a:xfrm flipH="1" flipV="1">
            <a:off x="8040883" y="1768715"/>
            <a:ext cx="15201" cy="14611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1CDE78A-3EB5-49A6-F449-39FB60D7B16B}"/>
              </a:ext>
            </a:extLst>
          </p:cNvPr>
          <p:cNvCxnSpPr>
            <a:cxnSpLocks/>
          </p:cNvCxnSpPr>
          <p:nvPr/>
        </p:nvCxnSpPr>
        <p:spPr>
          <a:xfrm>
            <a:off x="8141458" y="3900001"/>
            <a:ext cx="582747" cy="10571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AAB04AF-7C53-3F37-7436-996B54005542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467797" y="1704975"/>
            <a:ext cx="3788447" cy="339656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AB8660B-7528-C7BA-4630-1344D01D0AEA}"/>
              </a:ext>
            </a:extLst>
          </p:cNvPr>
          <p:cNvSpPr/>
          <p:nvPr/>
        </p:nvSpPr>
        <p:spPr>
          <a:xfrm>
            <a:off x="1571742" y="5229749"/>
            <a:ext cx="480135" cy="334999"/>
          </a:xfrm>
          <a:custGeom>
            <a:avLst/>
            <a:gdLst>
              <a:gd name="connsiteX0" fmla="*/ 478510 w 480135"/>
              <a:gd name="connsiteY0" fmla="*/ 1625 h 334999"/>
              <a:gd name="connsiteX1" fmla="*/ 297535 w 480135"/>
              <a:gd name="connsiteY1" fmla="*/ 49250 h 334999"/>
              <a:gd name="connsiteX2" fmla="*/ 248005 w 480135"/>
              <a:gd name="connsiteY2" fmla="*/ 206412 h 334999"/>
              <a:gd name="connsiteX3" fmla="*/ 199428 w 480135"/>
              <a:gd name="connsiteY3" fmla="*/ 266420 h 334999"/>
              <a:gd name="connsiteX4" fmla="*/ 191808 w 480135"/>
              <a:gd name="connsiteY4" fmla="*/ 254990 h 334999"/>
              <a:gd name="connsiteX5" fmla="*/ 150850 w 480135"/>
              <a:gd name="connsiteY5" fmla="*/ 126402 h 334999"/>
              <a:gd name="connsiteX6" fmla="*/ 1308 w 480135"/>
              <a:gd name="connsiteY6" fmla="*/ 87350 h 334999"/>
              <a:gd name="connsiteX7" fmla="*/ 40360 w 480135"/>
              <a:gd name="connsiteY7" fmla="*/ 236892 h 334999"/>
              <a:gd name="connsiteX8" fmla="*/ 159423 w 480135"/>
              <a:gd name="connsiteY8" fmla="*/ 277850 h 334999"/>
              <a:gd name="connsiteX9" fmla="*/ 180378 w 480135"/>
              <a:gd name="connsiteY9" fmla="*/ 316902 h 334999"/>
              <a:gd name="connsiteX10" fmla="*/ 182283 w 480135"/>
              <a:gd name="connsiteY10" fmla="*/ 335000 h 334999"/>
              <a:gd name="connsiteX11" fmla="*/ 221335 w 480135"/>
              <a:gd name="connsiteY11" fmla="*/ 335000 h 334999"/>
              <a:gd name="connsiteX12" fmla="*/ 232765 w 480135"/>
              <a:gd name="connsiteY12" fmla="*/ 287375 h 334999"/>
              <a:gd name="connsiteX13" fmla="*/ 277533 w 480135"/>
              <a:gd name="connsiteY13" fmla="*/ 234035 h 334999"/>
              <a:gd name="connsiteX14" fmla="*/ 430885 w 480135"/>
              <a:gd name="connsiteY14" fmla="*/ 184505 h 334999"/>
              <a:gd name="connsiteX15" fmla="*/ 478510 w 480135"/>
              <a:gd name="connsiteY15" fmla="*/ 1625 h 33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135" h="334999">
                <a:moveTo>
                  <a:pt x="478510" y="1625"/>
                </a:moveTo>
                <a:cubicBezTo>
                  <a:pt x="478510" y="1625"/>
                  <a:pt x="360400" y="-13615"/>
                  <a:pt x="297535" y="49250"/>
                </a:cubicBezTo>
                <a:cubicBezTo>
                  <a:pt x="251815" y="94970"/>
                  <a:pt x="247053" y="168312"/>
                  <a:pt x="248005" y="206412"/>
                </a:cubicBezTo>
                <a:cubicBezTo>
                  <a:pt x="228003" y="220700"/>
                  <a:pt x="210858" y="241655"/>
                  <a:pt x="199428" y="266420"/>
                </a:cubicBezTo>
                <a:cubicBezTo>
                  <a:pt x="196570" y="262610"/>
                  <a:pt x="194665" y="258800"/>
                  <a:pt x="191808" y="254990"/>
                </a:cubicBezTo>
                <a:cubicBezTo>
                  <a:pt x="192760" y="223557"/>
                  <a:pt x="187998" y="163550"/>
                  <a:pt x="150850" y="126402"/>
                </a:cubicBezTo>
                <a:cubicBezTo>
                  <a:pt x="98463" y="74015"/>
                  <a:pt x="1308" y="87350"/>
                  <a:pt x="1308" y="87350"/>
                </a:cubicBezTo>
                <a:cubicBezTo>
                  <a:pt x="1308" y="87350"/>
                  <a:pt x="-11075" y="184505"/>
                  <a:pt x="40360" y="236892"/>
                </a:cubicBezTo>
                <a:cubicBezTo>
                  <a:pt x="73698" y="270230"/>
                  <a:pt x="127038" y="276897"/>
                  <a:pt x="159423" y="277850"/>
                </a:cubicBezTo>
                <a:cubicBezTo>
                  <a:pt x="168948" y="288327"/>
                  <a:pt x="175615" y="303567"/>
                  <a:pt x="180378" y="316902"/>
                </a:cubicBezTo>
                <a:cubicBezTo>
                  <a:pt x="181330" y="319760"/>
                  <a:pt x="182283" y="326427"/>
                  <a:pt x="182283" y="335000"/>
                </a:cubicBezTo>
                <a:lnTo>
                  <a:pt x="221335" y="335000"/>
                </a:lnTo>
                <a:cubicBezTo>
                  <a:pt x="222288" y="314997"/>
                  <a:pt x="225145" y="303567"/>
                  <a:pt x="232765" y="287375"/>
                </a:cubicBezTo>
                <a:cubicBezTo>
                  <a:pt x="242290" y="264515"/>
                  <a:pt x="258483" y="245465"/>
                  <a:pt x="277533" y="234035"/>
                </a:cubicBezTo>
                <a:cubicBezTo>
                  <a:pt x="316585" y="234987"/>
                  <a:pt x="387070" y="228320"/>
                  <a:pt x="430885" y="184505"/>
                </a:cubicBezTo>
                <a:cubicBezTo>
                  <a:pt x="493750" y="119735"/>
                  <a:pt x="478510" y="1625"/>
                  <a:pt x="478510" y="1625"/>
                </a:cubicBezTo>
                <a:close/>
              </a:path>
            </a:pathLst>
          </a:custGeom>
          <a:solidFill>
            <a:srgbClr val="7CA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96FE2A0-B3F1-A80C-A5AB-DE327CA70659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114620" y="1130905"/>
            <a:ext cx="102406" cy="46729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7D4DD3F-A69C-8B5C-AE67-9F1228619D84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217026" y="5592623"/>
            <a:ext cx="516504" cy="2112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060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441435" y="413004"/>
            <a:ext cx="3625850" cy="3655060"/>
            <a:chOff x="8441435" y="413004"/>
            <a:chExt cx="3625850" cy="3655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1435" y="413004"/>
              <a:ext cx="3625596" cy="36545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1118" y="492766"/>
              <a:ext cx="3415992" cy="34458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494268" y="465962"/>
              <a:ext cx="3469640" cy="3499485"/>
            </a:xfrm>
            <a:custGeom>
              <a:avLst/>
              <a:gdLst/>
              <a:ahLst/>
              <a:cxnLst/>
              <a:rect l="l" t="t" r="r" b="b"/>
              <a:pathLst>
                <a:path w="3469640" h="3499485">
                  <a:moveTo>
                    <a:pt x="0" y="1999234"/>
                  </a:moveTo>
                  <a:lnTo>
                    <a:pt x="1633855" y="0"/>
                  </a:lnTo>
                  <a:lnTo>
                    <a:pt x="3469640" y="1500378"/>
                  </a:lnTo>
                  <a:lnTo>
                    <a:pt x="1835785" y="3499485"/>
                  </a:lnTo>
                  <a:lnTo>
                    <a:pt x="0" y="199923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885926" y="888453"/>
            <a:ext cx="3249295" cy="2153920"/>
            <a:chOff x="4885926" y="888453"/>
            <a:chExt cx="3249295" cy="21539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5926" y="888453"/>
              <a:ext cx="3249202" cy="21534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0808" y="934211"/>
              <a:ext cx="3089147" cy="20025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21758" y="915161"/>
              <a:ext cx="3127375" cy="2040889"/>
            </a:xfrm>
            <a:custGeom>
              <a:avLst/>
              <a:gdLst/>
              <a:ahLst/>
              <a:cxnLst/>
              <a:rect l="l" t="t" r="r" b="b"/>
              <a:pathLst>
                <a:path w="3127375" h="2040889">
                  <a:moveTo>
                    <a:pt x="0" y="2040636"/>
                  </a:moveTo>
                  <a:lnTo>
                    <a:pt x="3127248" y="2040636"/>
                  </a:lnTo>
                  <a:lnTo>
                    <a:pt x="3127248" y="0"/>
                  </a:lnTo>
                  <a:lnTo>
                    <a:pt x="0" y="0"/>
                  </a:lnTo>
                  <a:lnTo>
                    <a:pt x="0" y="20406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950958" y="131054"/>
            <a:ext cx="3112135" cy="2778760"/>
            <a:chOff x="950958" y="131054"/>
            <a:chExt cx="3112135" cy="277876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0958" y="131054"/>
              <a:ext cx="3112043" cy="27782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5840" y="176784"/>
              <a:ext cx="2951987" cy="26273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6790" y="157733"/>
              <a:ext cx="2990215" cy="2665730"/>
            </a:xfrm>
            <a:custGeom>
              <a:avLst/>
              <a:gdLst/>
              <a:ahLst/>
              <a:cxnLst/>
              <a:rect l="l" t="t" r="r" b="b"/>
              <a:pathLst>
                <a:path w="2990215" h="2665730">
                  <a:moveTo>
                    <a:pt x="0" y="2665476"/>
                  </a:moveTo>
                  <a:lnTo>
                    <a:pt x="2990088" y="2665476"/>
                  </a:lnTo>
                  <a:lnTo>
                    <a:pt x="2990088" y="0"/>
                  </a:lnTo>
                  <a:lnTo>
                    <a:pt x="0" y="0"/>
                  </a:lnTo>
                  <a:lnTo>
                    <a:pt x="0" y="26654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645652" y="4241291"/>
            <a:ext cx="3406140" cy="2273935"/>
            <a:chOff x="8645652" y="4241291"/>
            <a:chExt cx="3406140" cy="227393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45652" y="4241291"/>
              <a:ext cx="3406139" cy="22738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09660" y="4305299"/>
              <a:ext cx="3227831" cy="20954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690610" y="4286249"/>
              <a:ext cx="3266440" cy="2133600"/>
            </a:xfrm>
            <a:custGeom>
              <a:avLst/>
              <a:gdLst/>
              <a:ahLst/>
              <a:cxnLst/>
              <a:rect l="l" t="t" r="r" b="b"/>
              <a:pathLst>
                <a:path w="3266440" h="2133600">
                  <a:moveTo>
                    <a:pt x="0" y="2133600"/>
                  </a:moveTo>
                  <a:lnTo>
                    <a:pt x="3265932" y="2133600"/>
                  </a:lnTo>
                  <a:lnTo>
                    <a:pt x="3265932" y="0"/>
                  </a:lnTo>
                  <a:lnTo>
                    <a:pt x="0" y="0"/>
                  </a:lnTo>
                  <a:lnTo>
                    <a:pt x="0" y="21336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362194" y="57150"/>
            <a:ext cx="232537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>
                <a:solidFill>
                  <a:srgbClr val="000000"/>
                </a:solidFill>
              </a:rPr>
              <a:t>Flashing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3974591" y="3287271"/>
            <a:ext cx="4525010" cy="3538854"/>
            <a:chOff x="3974591" y="3287271"/>
            <a:chExt cx="4525010" cy="3538854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74591" y="3287271"/>
              <a:ext cx="4524756" cy="353872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8599" y="3351277"/>
              <a:ext cx="4346447" cy="336041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019549" y="3332227"/>
              <a:ext cx="4384675" cy="3398520"/>
            </a:xfrm>
            <a:custGeom>
              <a:avLst/>
              <a:gdLst/>
              <a:ahLst/>
              <a:cxnLst/>
              <a:rect l="l" t="t" r="r" b="b"/>
              <a:pathLst>
                <a:path w="4384675" h="3398520">
                  <a:moveTo>
                    <a:pt x="0" y="3398520"/>
                  </a:moveTo>
                  <a:lnTo>
                    <a:pt x="4384548" y="3398520"/>
                  </a:lnTo>
                  <a:lnTo>
                    <a:pt x="4384548" y="0"/>
                  </a:lnTo>
                  <a:lnTo>
                    <a:pt x="0" y="0"/>
                  </a:lnTo>
                  <a:lnTo>
                    <a:pt x="0" y="33985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69391" y="2950464"/>
            <a:ext cx="3195955" cy="2604770"/>
            <a:chOff x="469391" y="2950464"/>
            <a:chExt cx="3195955" cy="2604770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391" y="2950464"/>
              <a:ext cx="3195828" cy="260451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3438" y="3014472"/>
              <a:ext cx="3017481" cy="242620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14349" y="2995422"/>
              <a:ext cx="3055620" cy="2464435"/>
            </a:xfrm>
            <a:custGeom>
              <a:avLst/>
              <a:gdLst/>
              <a:ahLst/>
              <a:cxnLst/>
              <a:rect l="l" t="t" r="r" b="b"/>
              <a:pathLst>
                <a:path w="3055620" h="2464435">
                  <a:moveTo>
                    <a:pt x="0" y="2464308"/>
                  </a:moveTo>
                  <a:lnTo>
                    <a:pt x="3055620" y="2464308"/>
                  </a:lnTo>
                  <a:lnTo>
                    <a:pt x="3055620" y="0"/>
                  </a:lnTo>
                  <a:lnTo>
                    <a:pt x="0" y="0"/>
                  </a:lnTo>
                  <a:lnTo>
                    <a:pt x="0" y="246430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43811"/>
            <a:ext cx="5219700" cy="5314315"/>
            <a:chOff x="0" y="1543811"/>
            <a:chExt cx="5219700" cy="5314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1543811"/>
              <a:ext cx="4811268" cy="3928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440" y="1607819"/>
              <a:ext cx="4632959" cy="37505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3390" y="1588769"/>
              <a:ext cx="4671060" cy="3789045"/>
            </a:xfrm>
            <a:custGeom>
              <a:avLst/>
              <a:gdLst/>
              <a:ahLst/>
              <a:cxnLst/>
              <a:rect l="l" t="t" r="r" b="b"/>
              <a:pathLst>
                <a:path w="4671060" h="3789045">
                  <a:moveTo>
                    <a:pt x="0" y="3788664"/>
                  </a:moveTo>
                  <a:lnTo>
                    <a:pt x="4671060" y="3788664"/>
                  </a:lnTo>
                  <a:lnTo>
                    <a:pt x="4671060" y="0"/>
                  </a:lnTo>
                  <a:lnTo>
                    <a:pt x="0" y="0"/>
                  </a:lnTo>
                  <a:lnTo>
                    <a:pt x="0" y="37886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727191" y="3532632"/>
            <a:ext cx="5820410" cy="2767965"/>
            <a:chOff x="5727191" y="3532632"/>
            <a:chExt cx="5820410" cy="27679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7191" y="3532632"/>
              <a:ext cx="5820156" cy="27675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1199" y="3596641"/>
              <a:ext cx="5641847" cy="258927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72149" y="3577591"/>
              <a:ext cx="5680075" cy="2627630"/>
            </a:xfrm>
            <a:custGeom>
              <a:avLst/>
              <a:gdLst/>
              <a:ahLst/>
              <a:cxnLst/>
              <a:rect l="l" t="t" r="r" b="b"/>
              <a:pathLst>
                <a:path w="5680075" h="2627629">
                  <a:moveTo>
                    <a:pt x="0" y="2627376"/>
                  </a:moveTo>
                  <a:lnTo>
                    <a:pt x="5679948" y="2627376"/>
                  </a:lnTo>
                  <a:lnTo>
                    <a:pt x="5679948" y="0"/>
                  </a:lnTo>
                  <a:lnTo>
                    <a:pt x="0" y="0"/>
                  </a:lnTo>
                  <a:lnTo>
                    <a:pt x="0" y="26273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5422391" y="390143"/>
            <a:ext cx="5207635" cy="2988945"/>
            <a:chOff x="5422391" y="390143"/>
            <a:chExt cx="5207635" cy="298894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22391" y="390143"/>
              <a:ext cx="5207508" cy="29885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399" y="454151"/>
              <a:ext cx="5029199" cy="28102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467349" y="435101"/>
              <a:ext cx="5067300" cy="2848610"/>
            </a:xfrm>
            <a:custGeom>
              <a:avLst/>
              <a:gdLst/>
              <a:ahLst/>
              <a:cxnLst/>
              <a:rect l="l" t="t" r="r" b="b"/>
              <a:pathLst>
                <a:path w="5067300" h="2848610">
                  <a:moveTo>
                    <a:pt x="0" y="2848356"/>
                  </a:moveTo>
                  <a:lnTo>
                    <a:pt x="5067300" y="2848356"/>
                  </a:lnTo>
                  <a:lnTo>
                    <a:pt x="5067300" y="0"/>
                  </a:lnTo>
                  <a:lnTo>
                    <a:pt x="0" y="0"/>
                  </a:lnTo>
                  <a:lnTo>
                    <a:pt x="0" y="284835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5134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105"/>
              </a:spcBef>
            </a:pPr>
            <a:r>
              <a:rPr spc="-10">
                <a:solidFill>
                  <a:srgbClr val="000000"/>
                </a:solidFill>
              </a:rPr>
              <a:t>Seams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99388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z="4800" spc="-10"/>
              <a:t>Seamless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3601211" y="519683"/>
            <a:ext cx="7752715" cy="5867400"/>
            <a:chOff x="3601211" y="519683"/>
            <a:chExt cx="7752715" cy="58674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1211" y="519683"/>
              <a:ext cx="7752588" cy="5867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5032" y="603505"/>
              <a:ext cx="7536179" cy="565099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6457" y="574930"/>
              <a:ext cx="7593330" cy="5708650"/>
            </a:xfrm>
            <a:custGeom>
              <a:avLst/>
              <a:gdLst/>
              <a:ahLst/>
              <a:cxnLst/>
              <a:rect l="l" t="t" r="r" b="b"/>
              <a:pathLst>
                <a:path w="7593330" h="5708650">
                  <a:moveTo>
                    <a:pt x="0" y="5708142"/>
                  </a:moveTo>
                  <a:lnTo>
                    <a:pt x="7593330" y="5708142"/>
                  </a:lnTo>
                  <a:lnTo>
                    <a:pt x="7593330" y="0"/>
                  </a:lnTo>
                  <a:lnTo>
                    <a:pt x="0" y="0"/>
                  </a:lnTo>
                  <a:lnTo>
                    <a:pt x="0" y="5708142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96646" y="2304110"/>
            <a:ext cx="28213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10">
                <a:solidFill>
                  <a:srgbClr val="3F3F3F"/>
                </a:solidFill>
                <a:latin typeface="Arial"/>
                <a:cs typeface="Arial"/>
              </a:rPr>
              <a:t>Monolithic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699" rIns="0" bIns="0" rtlCol="0">
            <a:spAutoFit/>
          </a:bodyPr>
          <a:lstStyle/>
          <a:p>
            <a:pPr marL="317500">
              <a:lnSpc>
                <a:spcPct val="100000"/>
              </a:lnSpc>
              <a:spcBef>
                <a:spcPts val="100"/>
              </a:spcBef>
            </a:pPr>
            <a:r>
              <a:rPr spc="-10"/>
              <a:t>Penetrations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343144" y="344424"/>
            <a:ext cx="5287010" cy="4064635"/>
            <a:chOff x="5343144" y="344424"/>
            <a:chExt cx="5287010" cy="4064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4" y="344424"/>
              <a:ext cx="5286756" cy="4064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7152" y="408432"/>
              <a:ext cx="5108447" cy="38861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88102" y="389381"/>
              <a:ext cx="5146675" cy="3924300"/>
            </a:xfrm>
            <a:custGeom>
              <a:avLst/>
              <a:gdLst/>
              <a:ahLst/>
              <a:cxnLst/>
              <a:rect l="l" t="t" r="r" b="b"/>
              <a:pathLst>
                <a:path w="5146675" h="3924300">
                  <a:moveTo>
                    <a:pt x="0" y="3924300"/>
                  </a:moveTo>
                  <a:lnTo>
                    <a:pt x="5146548" y="3924300"/>
                  </a:lnTo>
                  <a:lnTo>
                    <a:pt x="5146548" y="0"/>
                  </a:lnTo>
                  <a:lnTo>
                    <a:pt x="0" y="0"/>
                  </a:lnTo>
                  <a:lnTo>
                    <a:pt x="0" y="3924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546592" y="4511046"/>
            <a:ext cx="2312035" cy="2260600"/>
            <a:chOff x="8546592" y="4511046"/>
            <a:chExt cx="2312035" cy="22606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46592" y="4511046"/>
              <a:ext cx="2311907" cy="22600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10600" y="4575050"/>
              <a:ext cx="2133599" cy="20817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591550" y="4556000"/>
              <a:ext cx="2171700" cy="2120265"/>
            </a:xfrm>
            <a:custGeom>
              <a:avLst/>
              <a:gdLst/>
              <a:ahLst/>
              <a:cxnLst/>
              <a:rect l="l" t="t" r="r" b="b"/>
              <a:pathLst>
                <a:path w="2171700" h="2120265">
                  <a:moveTo>
                    <a:pt x="0" y="2119884"/>
                  </a:moveTo>
                  <a:lnTo>
                    <a:pt x="2171700" y="2119884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21198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51687" y="1155191"/>
            <a:ext cx="4445635" cy="4445635"/>
            <a:chOff x="551687" y="1155191"/>
            <a:chExt cx="4445635" cy="444563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1687" y="1155191"/>
              <a:ext cx="4445508" cy="44455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5697" y="1219199"/>
              <a:ext cx="4267198" cy="42671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6647" y="1200149"/>
              <a:ext cx="4305300" cy="4305300"/>
            </a:xfrm>
            <a:custGeom>
              <a:avLst/>
              <a:gdLst/>
              <a:ahLst/>
              <a:cxnLst/>
              <a:rect l="l" t="t" r="r" b="b"/>
              <a:pathLst>
                <a:path w="4305300" h="4305300">
                  <a:moveTo>
                    <a:pt x="0" y="4305300"/>
                  </a:moveTo>
                  <a:lnTo>
                    <a:pt x="4305300" y="4305300"/>
                  </a:lnTo>
                  <a:lnTo>
                    <a:pt x="4305300" y="0"/>
                  </a:lnTo>
                  <a:lnTo>
                    <a:pt x="0" y="0"/>
                  </a:lnTo>
                  <a:lnTo>
                    <a:pt x="0" y="4305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180076" y="4511046"/>
            <a:ext cx="2478405" cy="2260600"/>
            <a:chOff x="5180076" y="4511046"/>
            <a:chExt cx="2478405" cy="226060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0076" y="4511046"/>
              <a:ext cx="2478023" cy="22600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244084" y="4575050"/>
              <a:ext cx="2299715" cy="208178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25034" y="4556000"/>
              <a:ext cx="2338070" cy="2120265"/>
            </a:xfrm>
            <a:custGeom>
              <a:avLst/>
              <a:gdLst/>
              <a:ahLst/>
              <a:cxnLst/>
              <a:rect l="l" t="t" r="r" b="b"/>
              <a:pathLst>
                <a:path w="2338070" h="2120265">
                  <a:moveTo>
                    <a:pt x="0" y="2119884"/>
                  </a:moveTo>
                  <a:lnTo>
                    <a:pt x="2337816" y="2119884"/>
                  </a:lnTo>
                  <a:lnTo>
                    <a:pt x="2337816" y="0"/>
                  </a:lnTo>
                  <a:lnTo>
                    <a:pt x="0" y="0"/>
                  </a:lnTo>
                  <a:lnTo>
                    <a:pt x="0" y="21198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549401"/>
            <a:ext cx="465455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>
                <a:solidFill>
                  <a:srgbClr val="3F3F3F"/>
                </a:solidFill>
                <a:latin typeface="Arial"/>
                <a:cs typeface="Arial"/>
              </a:rPr>
              <a:t>Expansion </a:t>
            </a:r>
            <a:r>
              <a:rPr sz="4400" b="1" spc="-10">
                <a:solidFill>
                  <a:srgbClr val="3F3F3F"/>
                </a:solidFill>
                <a:latin typeface="Arial"/>
                <a:cs typeface="Arial"/>
              </a:rPr>
              <a:t>Joints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540" y="1501597"/>
            <a:ext cx="878205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Expands</a:t>
            </a:r>
            <a:r>
              <a:rPr sz="32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and</a:t>
            </a:r>
            <a:r>
              <a:rPr sz="32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contracts</a:t>
            </a:r>
            <a:r>
              <a:rPr sz="32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with</a:t>
            </a:r>
            <a:r>
              <a:rPr sz="3200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underlying</a:t>
            </a:r>
            <a:r>
              <a:rPr sz="32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structure.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62089" y="2392643"/>
            <a:ext cx="4018915" cy="3030220"/>
            <a:chOff x="1562089" y="2392643"/>
            <a:chExt cx="4018915" cy="30302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2089" y="2392643"/>
              <a:ext cx="4018808" cy="30297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6964" y="2438400"/>
              <a:ext cx="3858767" cy="28788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97913" y="2419350"/>
              <a:ext cx="3896995" cy="2917190"/>
            </a:xfrm>
            <a:custGeom>
              <a:avLst/>
              <a:gdLst/>
              <a:ahLst/>
              <a:cxnLst/>
              <a:rect l="l" t="t" r="r" b="b"/>
              <a:pathLst>
                <a:path w="3896995" h="2917190">
                  <a:moveTo>
                    <a:pt x="0" y="2916936"/>
                  </a:moveTo>
                  <a:lnTo>
                    <a:pt x="3896868" y="2916936"/>
                  </a:lnTo>
                  <a:lnTo>
                    <a:pt x="3896868" y="0"/>
                  </a:lnTo>
                  <a:lnTo>
                    <a:pt x="0" y="0"/>
                  </a:lnTo>
                  <a:lnTo>
                    <a:pt x="0" y="291693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862828" y="2179320"/>
            <a:ext cx="4826635" cy="4361815"/>
            <a:chOff x="5862828" y="2179320"/>
            <a:chExt cx="4826635" cy="43618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2828" y="2179320"/>
              <a:ext cx="4826508" cy="43616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26836" y="2243328"/>
              <a:ext cx="4648199" cy="418337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07786" y="2224275"/>
              <a:ext cx="4686300" cy="4221480"/>
            </a:xfrm>
            <a:custGeom>
              <a:avLst/>
              <a:gdLst/>
              <a:ahLst/>
              <a:cxnLst/>
              <a:rect l="l" t="t" r="r" b="b"/>
              <a:pathLst>
                <a:path w="4686300" h="4221480">
                  <a:moveTo>
                    <a:pt x="0" y="4221480"/>
                  </a:moveTo>
                  <a:lnTo>
                    <a:pt x="4686300" y="4221480"/>
                  </a:lnTo>
                  <a:lnTo>
                    <a:pt x="4686300" y="0"/>
                  </a:lnTo>
                  <a:lnTo>
                    <a:pt x="0" y="0"/>
                  </a:lnTo>
                  <a:lnTo>
                    <a:pt x="0" y="422148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" y="0"/>
            <a:ext cx="9829799" cy="533399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12315" y="501386"/>
            <a:ext cx="3385185" cy="3025775"/>
            <a:chOff x="4212315" y="501386"/>
            <a:chExt cx="3385185" cy="30257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2315" y="501386"/>
              <a:ext cx="3384844" cy="302515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200" y="547116"/>
              <a:ext cx="3224783" cy="28742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48150" y="528065"/>
              <a:ext cx="3263265" cy="2912745"/>
            </a:xfrm>
            <a:custGeom>
              <a:avLst/>
              <a:gdLst/>
              <a:ahLst/>
              <a:cxnLst/>
              <a:rect l="l" t="t" r="r" b="b"/>
              <a:pathLst>
                <a:path w="3263265" h="2912745">
                  <a:moveTo>
                    <a:pt x="0" y="2912364"/>
                  </a:moveTo>
                  <a:lnTo>
                    <a:pt x="3262884" y="2912364"/>
                  </a:lnTo>
                  <a:lnTo>
                    <a:pt x="3262884" y="0"/>
                  </a:lnTo>
                  <a:lnTo>
                    <a:pt x="0" y="0"/>
                  </a:lnTo>
                  <a:lnTo>
                    <a:pt x="0" y="291236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927847" y="3694176"/>
            <a:ext cx="4079875" cy="3013075"/>
            <a:chOff x="7927847" y="3694176"/>
            <a:chExt cx="4079875" cy="30130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7847" y="3694176"/>
              <a:ext cx="4079748" cy="30129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91855" y="3758184"/>
              <a:ext cx="3901439" cy="28346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972805" y="3739132"/>
              <a:ext cx="3939540" cy="2872740"/>
            </a:xfrm>
            <a:custGeom>
              <a:avLst/>
              <a:gdLst/>
              <a:ahLst/>
              <a:cxnLst/>
              <a:rect l="l" t="t" r="r" b="b"/>
              <a:pathLst>
                <a:path w="3939540" h="2872740">
                  <a:moveTo>
                    <a:pt x="0" y="2872740"/>
                  </a:moveTo>
                  <a:lnTo>
                    <a:pt x="3939540" y="2872740"/>
                  </a:lnTo>
                  <a:lnTo>
                    <a:pt x="3939540" y="0"/>
                  </a:lnTo>
                  <a:lnTo>
                    <a:pt x="0" y="0"/>
                  </a:lnTo>
                  <a:lnTo>
                    <a:pt x="0" y="287274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7786116" y="385572"/>
            <a:ext cx="3647440" cy="3005455"/>
            <a:chOff x="7786116" y="385572"/>
            <a:chExt cx="3647440" cy="300545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6116" y="385572"/>
              <a:ext cx="3646931" cy="30053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50124" y="449580"/>
              <a:ext cx="3468623" cy="282701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831074" y="430529"/>
              <a:ext cx="3507104" cy="2865120"/>
            </a:xfrm>
            <a:custGeom>
              <a:avLst/>
              <a:gdLst/>
              <a:ahLst/>
              <a:cxnLst/>
              <a:rect l="l" t="t" r="r" b="b"/>
              <a:pathLst>
                <a:path w="3507104" h="2865120">
                  <a:moveTo>
                    <a:pt x="0" y="2865120"/>
                  </a:moveTo>
                  <a:lnTo>
                    <a:pt x="3506724" y="2865120"/>
                  </a:lnTo>
                  <a:lnTo>
                    <a:pt x="3506724" y="0"/>
                  </a:lnTo>
                  <a:lnTo>
                    <a:pt x="0" y="0"/>
                  </a:lnTo>
                  <a:lnTo>
                    <a:pt x="0" y="28651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869435" y="3707891"/>
            <a:ext cx="3876040" cy="2563495"/>
            <a:chOff x="3869435" y="3707891"/>
            <a:chExt cx="3876040" cy="256349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69435" y="3707891"/>
              <a:ext cx="3875532" cy="25633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3443" y="3771899"/>
              <a:ext cx="3697223" cy="238505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14393" y="3752849"/>
              <a:ext cx="3735704" cy="2423160"/>
            </a:xfrm>
            <a:custGeom>
              <a:avLst/>
              <a:gdLst/>
              <a:ahLst/>
              <a:cxnLst/>
              <a:rect l="l" t="t" r="r" b="b"/>
              <a:pathLst>
                <a:path w="3735704" h="2423160">
                  <a:moveTo>
                    <a:pt x="0" y="2423160"/>
                  </a:moveTo>
                  <a:lnTo>
                    <a:pt x="3735324" y="2423160"/>
                  </a:lnTo>
                  <a:lnTo>
                    <a:pt x="3735324" y="0"/>
                  </a:lnTo>
                  <a:lnTo>
                    <a:pt x="0" y="0"/>
                  </a:lnTo>
                  <a:lnTo>
                    <a:pt x="0" y="242316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7227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5"/>
              </a:spcBef>
            </a:pPr>
            <a:r>
              <a:rPr spc="-10"/>
              <a:t>Corners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245363" y="1455419"/>
            <a:ext cx="3538854" cy="3302635"/>
            <a:chOff x="245363" y="1455419"/>
            <a:chExt cx="3538854" cy="3302635"/>
          </a:xfrm>
        </p:grpSpPr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5363" y="1455419"/>
              <a:ext cx="3538728" cy="33025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9374" y="1519427"/>
              <a:ext cx="3360417" cy="31241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90324" y="1500377"/>
              <a:ext cx="3398520" cy="3162300"/>
            </a:xfrm>
            <a:custGeom>
              <a:avLst/>
              <a:gdLst/>
              <a:ahLst/>
              <a:cxnLst/>
              <a:rect l="l" t="t" r="r" b="b"/>
              <a:pathLst>
                <a:path w="3398520" h="3162300">
                  <a:moveTo>
                    <a:pt x="0" y="3162300"/>
                  </a:moveTo>
                  <a:lnTo>
                    <a:pt x="3398520" y="3162300"/>
                  </a:lnTo>
                  <a:lnTo>
                    <a:pt x="3398520" y="0"/>
                  </a:lnTo>
                  <a:lnTo>
                    <a:pt x="0" y="0"/>
                  </a:lnTo>
                  <a:lnTo>
                    <a:pt x="0" y="3162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8252" rIns="0" bIns="0" rtlCol="0">
            <a:spAutoFit/>
          </a:bodyPr>
          <a:lstStyle/>
          <a:p>
            <a:pPr marL="545465">
              <a:lnSpc>
                <a:spcPct val="100000"/>
              </a:lnSpc>
              <a:spcBef>
                <a:spcPts val="100"/>
              </a:spcBef>
            </a:pPr>
            <a:r>
              <a:rPr spc="-10"/>
              <a:t>Perimeter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708392" y="621791"/>
            <a:ext cx="3302635" cy="5108575"/>
            <a:chOff x="7708392" y="621791"/>
            <a:chExt cx="3302635" cy="5108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08392" y="621791"/>
              <a:ext cx="3302507" cy="5108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2400" y="685799"/>
              <a:ext cx="3124199" cy="49301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753350" y="666749"/>
              <a:ext cx="3162300" cy="4968240"/>
            </a:xfrm>
            <a:custGeom>
              <a:avLst/>
              <a:gdLst/>
              <a:ahLst/>
              <a:cxnLst/>
              <a:rect l="l" t="t" r="r" b="b"/>
              <a:pathLst>
                <a:path w="3162300" h="4968240">
                  <a:moveTo>
                    <a:pt x="0" y="4968240"/>
                  </a:moveTo>
                  <a:lnTo>
                    <a:pt x="3162300" y="4968240"/>
                  </a:lnTo>
                  <a:lnTo>
                    <a:pt x="3162300" y="0"/>
                  </a:lnTo>
                  <a:lnTo>
                    <a:pt x="0" y="0"/>
                  </a:lnTo>
                  <a:lnTo>
                    <a:pt x="0" y="496824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882873" y="336743"/>
            <a:ext cx="2454275" cy="2269490"/>
            <a:chOff x="4882873" y="336743"/>
            <a:chExt cx="2454275" cy="22694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2873" y="336743"/>
              <a:ext cx="2453684" cy="22693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60" y="382523"/>
              <a:ext cx="2293620" cy="211836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18710" y="363473"/>
              <a:ext cx="2331720" cy="2156460"/>
            </a:xfrm>
            <a:custGeom>
              <a:avLst/>
              <a:gdLst/>
              <a:ahLst/>
              <a:cxnLst/>
              <a:rect l="l" t="t" r="r" b="b"/>
              <a:pathLst>
                <a:path w="2331720" h="2156460">
                  <a:moveTo>
                    <a:pt x="0" y="2156460"/>
                  </a:moveTo>
                  <a:lnTo>
                    <a:pt x="2331720" y="2156460"/>
                  </a:lnTo>
                  <a:lnTo>
                    <a:pt x="2331720" y="0"/>
                  </a:lnTo>
                  <a:lnTo>
                    <a:pt x="0" y="0"/>
                  </a:lnTo>
                  <a:lnTo>
                    <a:pt x="0" y="215646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658867" y="2964179"/>
            <a:ext cx="2687320" cy="3747770"/>
            <a:chOff x="4658867" y="2964179"/>
            <a:chExt cx="2687320" cy="374777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8867" y="2964179"/>
              <a:ext cx="2686812" cy="37475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22876" y="3028189"/>
              <a:ext cx="2508503" cy="35692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703826" y="3009139"/>
              <a:ext cx="2546985" cy="3607435"/>
            </a:xfrm>
            <a:custGeom>
              <a:avLst/>
              <a:gdLst/>
              <a:ahLst/>
              <a:cxnLst/>
              <a:rect l="l" t="t" r="r" b="b"/>
              <a:pathLst>
                <a:path w="2546984" h="3607434">
                  <a:moveTo>
                    <a:pt x="0" y="3607308"/>
                  </a:moveTo>
                  <a:lnTo>
                    <a:pt x="2546604" y="3607308"/>
                  </a:lnTo>
                  <a:lnTo>
                    <a:pt x="2546604" y="0"/>
                  </a:lnTo>
                  <a:lnTo>
                    <a:pt x="0" y="0"/>
                  </a:lnTo>
                  <a:lnTo>
                    <a:pt x="0" y="360730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388348" y="1496532"/>
            <a:ext cx="2647315" cy="3924935"/>
            <a:chOff x="1388348" y="1496532"/>
            <a:chExt cx="2647315" cy="392493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8348" y="1496532"/>
              <a:ext cx="2647219" cy="39243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3227" y="1542287"/>
              <a:ext cx="2487167" cy="377342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24177" y="1523237"/>
              <a:ext cx="2525395" cy="3811904"/>
            </a:xfrm>
            <a:custGeom>
              <a:avLst/>
              <a:gdLst/>
              <a:ahLst/>
              <a:cxnLst/>
              <a:rect l="l" t="t" r="r" b="b"/>
              <a:pathLst>
                <a:path w="2525395" h="3811904">
                  <a:moveTo>
                    <a:pt x="0" y="3811524"/>
                  </a:moveTo>
                  <a:lnTo>
                    <a:pt x="2525268" y="3811524"/>
                  </a:lnTo>
                  <a:lnTo>
                    <a:pt x="2525268" y="0"/>
                  </a:lnTo>
                  <a:lnTo>
                    <a:pt x="0" y="0"/>
                  </a:lnTo>
                  <a:lnTo>
                    <a:pt x="0" y="3811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54167" y="391668"/>
            <a:ext cx="6903720" cy="2441575"/>
            <a:chOff x="5154167" y="391668"/>
            <a:chExt cx="6903720" cy="24415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4167" y="391668"/>
              <a:ext cx="6903720" cy="24414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9888" y="437388"/>
              <a:ext cx="6763511" cy="23012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90363" y="427862"/>
              <a:ext cx="6783070" cy="2320290"/>
            </a:xfrm>
            <a:custGeom>
              <a:avLst/>
              <a:gdLst/>
              <a:ahLst/>
              <a:cxnLst/>
              <a:rect l="l" t="t" r="r" b="b"/>
              <a:pathLst>
                <a:path w="6783070" h="2320290">
                  <a:moveTo>
                    <a:pt x="0" y="2320290"/>
                  </a:moveTo>
                  <a:lnTo>
                    <a:pt x="6782562" y="2320290"/>
                  </a:lnTo>
                  <a:lnTo>
                    <a:pt x="6782562" y="0"/>
                  </a:lnTo>
                  <a:lnTo>
                    <a:pt x="0" y="0"/>
                  </a:lnTo>
                  <a:lnTo>
                    <a:pt x="0" y="232029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218176" y="3154692"/>
            <a:ext cx="6797040" cy="2807335"/>
            <a:chOff x="5218176" y="3154692"/>
            <a:chExt cx="6797040" cy="28073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8176" y="3154692"/>
              <a:ext cx="6797040" cy="28072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3896" y="3200400"/>
              <a:ext cx="6656831" cy="2666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254371" y="3190874"/>
              <a:ext cx="6676390" cy="2686050"/>
            </a:xfrm>
            <a:custGeom>
              <a:avLst/>
              <a:gdLst/>
              <a:ahLst/>
              <a:cxnLst/>
              <a:rect l="l" t="t" r="r" b="b"/>
              <a:pathLst>
                <a:path w="6676390" h="2686050">
                  <a:moveTo>
                    <a:pt x="0" y="2686050"/>
                  </a:moveTo>
                  <a:lnTo>
                    <a:pt x="6675882" y="2686050"/>
                  </a:lnTo>
                  <a:lnTo>
                    <a:pt x="6675882" y="0"/>
                  </a:lnTo>
                  <a:lnTo>
                    <a:pt x="0" y="0"/>
                  </a:lnTo>
                  <a:lnTo>
                    <a:pt x="0" y="2686050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2879" y="1827276"/>
            <a:ext cx="4883150" cy="3252470"/>
            <a:chOff x="182879" y="1827276"/>
            <a:chExt cx="4883150" cy="325247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879" y="1827276"/>
              <a:ext cx="4882896" cy="32522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600" y="1872996"/>
              <a:ext cx="4742687" cy="311200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9074" y="1863470"/>
              <a:ext cx="4761865" cy="3131185"/>
            </a:xfrm>
            <a:custGeom>
              <a:avLst/>
              <a:gdLst/>
              <a:ahLst/>
              <a:cxnLst/>
              <a:rect l="l" t="t" r="r" b="b"/>
              <a:pathLst>
                <a:path w="4761865" h="3131185">
                  <a:moveTo>
                    <a:pt x="0" y="3131058"/>
                  </a:moveTo>
                  <a:lnTo>
                    <a:pt x="4761738" y="3131058"/>
                  </a:lnTo>
                  <a:lnTo>
                    <a:pt x="4761738" y="0"/>
                  </a:lnTo>
                  <a:lnTo>
                    <a:pt x="0" y="0"/>
                  </a:lnTo>
                  <a:lnTo>
                    <a:pt x="0" y="3131058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5134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5"/>
              </a:spcBef>
            </a:pPr>
            <a:r>
              <a:t>Self</a:t>
            </a:r>
            <a:r>
              <a:rPr spc="-170"/>
              <a:t> </a:t>
            </a:r>
            <a:r>
              <a:rPr spc="-10"/>
              <a:t>Adhering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310" y="171957"/>
            <a:ext cx="26301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/>
              <a:t>Warranties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069339" y="811042"/>
            <a:ext cx="8781415" cy="543115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Application</a:t>
            </a:r>
            <a:r>
              <a:rPr sz="2800" spc="-9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20">
                <a:solidFill>
                  <a:srgbClr val="3F3F3F"/>
                </a:solidFill>
                <a:latin typeface="Arial"/>
                <a:cs typeface="Arial"/>
              </a:rPr>
              <a:t>Error</a:t>
            </a:r>
            <a:endParaRPr sz="2800">
              <a:latin typeface="Arial"/>
              <a:cs typeface="Arial"/>
            </a:endParaRPr>
          </a:p>
          <a:p>
            <a:pPr marL="873760" indent="-396240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80357"/>
              <a:buFont typeface="Wingdings"/>
              <a:buChar char=""/>
              <a:tabLst>
                <a:tab pos="873760" algn="l"/>
              </a:tabLst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Seams,</a:t>
            </a:r>
            <a:r>
              <a:rPr sz="2800" spc="-9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3F3F3F"/>
                </a:solidFill>
                <a:latin typeface="Arial"/>
                <a:cs typeface="Arial"/>
              </a:rPr>
              <a:t>Corners</a:t>
            </a:r>
            <a:endParaRPr sz="2800">
              <a:latin typeface="Arial"/>
              <a:cs typeface="Arial"/>
            </a:endParaRPr>
          </a:p>
          <a:p>
            <a:pPr marL="66040">
              <a:lnSpc>
                <a:spcPct val="100000"/>
              </a:lnSpc>
              <a:spcBef>
                <a:spcPts val="2065"/>
              </a:spcBef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Failure</a:t>
            </a:r>
            <a:r>
              <a:rPr sz="28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to</a:t>
            </a:r>
            <a:r>
              <a:rPr sz="28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3F3F3F"/>
                </a:solidFill>
                <a:latin typeface="Arial"/>
                <a:cs typeface="Arial"/>
              </a:rPr>
              <a:t>Maintain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4"/>
              </a:spcBef>
            </a:pPr>
            <a:endParaRPr sz="2800">
              <a:latin typeface="Arial"/>
              <a:cs typeface="Arial"/>
            </a:endParaRPr>
          </a:p>
          <a:p>
            <a:pPr marL="66040">
              <a:lnSpc>
                <a:spcPct val="100000"/>
              </a:lnSpc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Assembly</a:t>
            </a:r>
            <a:r>
              <a:rPr sz="28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System</a:t>
            </a:r>
            <a:r>
              <a:rPr sz="28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3F3F3F"/>
                </a:solidFill>
                <a:latin typeface="Arial"/>
                <a:cs typeface="Arial"/>
              </a:rPr>
              <a:t>Failure</a:t>
            </a:r>
            <a:endParaRPr sz="2800">
              <a:latin typeface="Arial"/>
              <a:cs typeface="Arial"/>
            </a:endParaRPr>
          </a:p>
          <a:p>
            <a:pPr marL="934719" indent="-457200">
              <a:lnSpc>
                <a:spcPct val="100000"/>
              </a:lnSpc>
              <a:spcBef>
                <a:spcPts val="994"/>
              </a:spcBef>
              <a:buClr>
                <a:srgbClr val="1CACE4"/>
              </a:buClr>
              <a:buSzPct val="80357"/>
              <a:buFont typeface="Wingdings"/>
              <a:buChar char=""/>
              <a:tabLst>
                <a:tab pos="934719" algn="l"/>
              </a:tabLst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Drains,</a:t>
            </a:r>
            <a:r>
              <a:rPr sz="2800" spc="-9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Expansion</a:t>
            </a:r>
            <a:r>
              <a:rPr sz="2800" spc="-9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Joints,</a:t>
            </a:r>
            <a:r>
              <a:rPr sz="2800" spc="-10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Penetrations,</a:t>
            </a:r>
            <a:r>
              <a:rPr sz="2800" spc="-9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3F3F3F"/>
                </a:solidFill>
                <a:latin typeface="Arial"/>
                <a:cs typeface="Arial"/>
              </a:rPr>
              <a:t>Flashings</a:t>
            </a:r>
            <a:endParaRPr sz="2800">
              <a:latin typeface="Arial"/>
              <a:cs typeface="Arial"/>
            </a:endParaRPr>
          </a:p>
          <a:p>
            <a:pPr marL="111125">
              <a:lnSpc>
                <a:spcPct val="100000"/>
              </a:lnSpc>
              <a:spcBef>
                <a:spcPts val="1805"/>
              </a:spcBef>
            </a:pP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Owner</a:t>
            </a:r>
            <a:r>
              <a:rPr sz="2800" spc="-7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made</a:t>
            </a:r>
            <a:r>
              <a:rPr sz="28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3F3F3F"/>
                </a:solidFill>
                <a:latin typeface="Arial"/>
                <a:cs typeface="Arial"/>
              </a:rPr>
              <a:t>unauthorized</a:t>
            </a:r>
            <a:r>
              <a:rPr sz="2800" spc="-7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3F3F3F"/>
                </a:solidFill>
                <a:latin typeface="Arial"/>
                <a:cs typeface="Arial"/>
              </a:rPr>
              <a:t>repairs.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z="2800">
              <a:latin typeface="Arial"/>
              <a:cs typeface="Arial"/>
            </a:endParaRPr>
          </a:p>
          <a:p>
            <a:pPr marL="22860" algn="ctr">
              <a:lnSpc>
                <a:spcPct val="100000"/>
              </a:lnSpc>
            </a:pP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Result</a:t>
            </a:r>
            <a:r>
              <a:rPr sz="2800" b="1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-</a:t>
            </a:r>
            <a:r>
              <a:rPr sz="2800" b="1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Failure</a:t>
            </a:r>
            <a:r>
              <a:rPr sz="2800" b="1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Points</a:t>
            </a:r>
            <a:r>
              <a:rPr sz="2800" b="1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3F3F3F"/>
                </a:solidFill>
                <a:latin typeface="Arial"/>
                <a:cs typeface="Arial"/>
              </a:rPr>
              <a:t>Not</a:t>
            </a:r>
            <a:r>
              <a:rPr sz="2800" b="1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2800" b="1" spc="-10">
                <a:solidFill>
                  <a:srgbClr val="3F3F3F"/>
                </a:solidFill>
                <a:latin typeface="Arial"/>
                <a:cs typeface="Arial"/>
              </a:rPr>
              <a:t>Covered!</a:t>
            </a:r>
            <a:endParaRPr sz="2800">
              <a:latin typeface="Arial"/>
              <a:cs typeface="Arial"/>
            </a:endParaRPr>
          </a:p>
          <a:p>
            <a:pPr marL="17780" algn="ctr">
              <a:lnSpc>
                <a:spcPct val="100000"/>
              </a:lnSpc>
              <a:spcBef>
                <a:spcPts val="990"/>
              </a:spcBef>
            </a:pPr>
            <a:r>
              <a:rPr sz="3200" b="1">
                <a:solidFill>
                  <a:srgbClr val="3F3F3F"/>
                </a:solidFill>
                <a:latin typeface="Arial"/>
                <a:cs typeface="Arial"/>
              </a:rPr>
              <a:t>AguaSeal</a:t>
            </a:r>
            <a:r>
              <a:rPr sz="3200" b="1" spc="-3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b="1">
                <a:solidFill>
                  <a:srgbClr val="3F3F3F"/>
                </a:solidFill>
                <a:latin typeface="Arial"/>
                <a:cs typeface="Arial"/>
              </a:rPr>
              <a:t>NO</a:t>
            </a:r>
            <a:r>
              <a:rPr sz="3200" b="1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b="1" spc="-10">
                <a:solidFill>
                  <a:srgbClr val="3F3F3F"/>
                </a:solidFill>
                <a:latin typeface="Arial"/>
                <a:cs typeface="Arial"/>
              </a:rPr>
              <a:t>LEAKS!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Building">
            <a:extLst>
              <a:ext uri="{FF2B5EF4-FFF2-40B4-BE49-F238E27FC236}">
                <a16:creationId xmlns:a16="http://schemas.microsoft.com/office/drawing/2014/main" id="{D6AFF765-53EE-42AA-A7E3-A32A47804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839" y="4818104"/>
            <a:ext cx="1168667" cy="11686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62EDA5-58D5-4FC7-9CA6-D3E319757ED3}"/>
              </a:ext>
            </a:extLst>
          </p:cNvPr>
          <p:cNvSpPr/>
          <p:nvPr/>
        </p:nvSpPr>
        <p:spPr>
          <a:xfrm>
            <a:off x="1524000" y="5812885"/>
            <a:ext cx="9144000" cy="707029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279AF1B-4BC8-9E71-906D-F41A872BE128}"/>
              </a:ext>
            </a:extLst>
          </p:cNvPr>
          <p:cNvSpPr/>
          <p:nvPr/>
        </p:nvSpPr>
        <p:spPr>
          <a:xfrm>
            <a:off x="8380130" y="5348706"/>
            <a:ext cx="325223" cy="487834"/>
          </a:xfrm>
          <a:custGeom>
            <a:avLst/>
            <a:gdLst>
              <a:gd name="connsiteX0" fmla="*/ 81306 w 325223"/>
              <a:gd name="connsiteY0" fmla="*/ 298121 h 487834"/>
              <a:gd name="connsiteX1" fmla="*/ 135510 w 325223"/>
              <a:gd name="connsiteY1" fmla="*/ 298121 h 487834"/>
              <a:gd name="connsiteX2" fmla="*/ 135510 w 325223"/>
              <a:gd name="connsiteY2" fmla="*/ 352325 h 487834"/>
              <a:gd name="connsiteX3" fmla="*/ 81306 w 325223"/>
              <a:gd name="connsiteY3" fmla="*/ 352325 h 487834"/>
              <a:gd name="connsiteX4" fmla="*/ 81306 w 325223"/>
              <a:gd name="connsiteY4" fmla="*/ 298121 h 487834"/>
              <a:gd name="connsiteX5" fmla="*/ 81306 w 325223"/>
              <a:gd name="connsiteY5" fmla="*/ 189713 h 487834"/>
              <a:gd name="connsiteX6" fmla="*/ 135510 w 325223"/>
              <a:gd name="connsiteY6" fmla="*/ 189713 h 487834"/>
              <a:gd name="connsiteX7" fmla="*/ 135510 w 325223"/>
              <a:gd name="connsiteY7" fmla="*/ 243917 h 487834"/>
              <a:gd name="connsiteX8" fmla="*/ 81306 w 325223"/>
              <a:gd name="connsiteY8" fmla="*/ 243917 h 487834"/>
              <a:gd name="connsiteX9" fmla="*/ 81306 w 325223"/>
              <a:gd name="connsiteY9" fmla="*/ 189713 h 487834"/>
              <a:gd name="connsiteX10" fmla="*/ 81306 w 325223"/>
              <a:gd name="connsiteY10" fmla="*/ 81306 h 487834"/>
              <a:gd name="connsiteX11" fmla="*/ 135510 w 325223"/>
              <a:gd name="connsiteY11" fmla="*/ 81306 h 487834"/>
              <a:gd name="connsiteX12" fmla="*/ 135510 w 325223"/>
              <a:gd name="connsiteY12" fmla="*/ 135510 h 487834"/>
              <a:gd name="connsiteX13" fmla="*/ 81306 w 325223"/>
              <a:gd name="connsiteY13" fmla="*/ 135510 h 487834"/>
              <a:gd name="connsiteX14" fmla="*/ 81306 w 325223"/>
              <a:gd name="connsiteY14" fmla="*/ 81306 h 487834"/>
              <a:gd name="connsiteX15" fmla="*/ 189713 w 325223"/>
              <a:gd name="connsiteY15" fmla="*/ 298121 h 487834"/>
              <a:gd name="connsiteX16" fmla="*/ 243917 w 325223"/>
              <a:gd name="connsiteY16" fmla="*/ 298121 h 487834"/>
              <a:gd name="connsiteX17" fmla="*/ 243917 w 325223"/>
              <a:gd name="connsiteY17" fmla="*/ 352325 h 487834"/>
              <a:gd name="connsiteX18" fmla="*/ 189713 w 325223"/>
              <a:gd name="connsiteY18" fmla="*/ 352325 h 487834"/>
              <a:gd name="connsiteX19" fmla="*/ 189713 w 325223"/>
              <a:gd name="connsiteY19" fmla="*/ 298121 h 487834"/>
              <a:gd name="connsiteX20" fmla="*/ 189713 w 325223"/>
              <a:gd name="connsiteY20" fmla="*/ 189713 h 487834"/>
              <a:gd name="connsiteX21" fmla="*/ 243917 w 325223"/>
              <a:gd name="connsiteY21" fmla="*/ 189713 h 487834"/>
              <a:gd name="connsiteX22" fmla="*/ 243917 w 325223"/>
              <a:gd name="connsiteY22" fmla="*/ 243917 h 487834"/>
              <a:gd name="connsiteX23" fmla="*/ 189713 w 325223"/>
              <a:gd name="connsiteY23" fmla="*/ 243917 h 487834"/>
              <a:gd name="connsiteX24" fmla="*/ 189713 w 325223"/>
              <a:gd name="connsiteY24" fmla="*/ 189713 h 487834"/>
              <a:gd name="connsiteX25" fmla="*/ 189713 w 325223"/>
              <a:gd name="connsiteY25" fmla="*/ 81306 h 487834"/>
              <a:gd name="connsiteX26" fmla="*/ 243917 w 325223"/>
              <a:gd name="connsiteY26" fmla="*/ 81306 h 487834"/>
              <a:gd name="connsiteX27" fmla="*/ 243917 w 325223"/>
              <a:gd name="connsiteY27" fmla="*/ 135510 h 487834"/>
              <a:gd name="connsiteX28" fmla="*/ 189713 w 325223"/>
              <a:gd name="connsiteY28" fmla="*/ 135510 h 487834"/>
              <a:gd name="connsiteX29" fmla="*/ 189713 w 325223"/>
              <a:gd name="connsiteY29" fmla="*/ 81306 h 487834"/>
              <a:gd name="connsiteX30" fmla="*/ 0 w 325223"/>
              <a:gd name="connsiteY30" fmla="*/ 487835 h 487834"/>
              <a:gd name="connsiteX31" fmla="*/ 135510 w 325223"/>
              <a:gd name="connsiteY31" fmla="*/ 487835 h 487834"/>
              <a:gd name="connsiteX32" fmla="*/ 135510 w 325223"/>
              <a:gd name="connsiteY32" fmla="*/ 406529 h 487834"/>
              <a:gd name="connsiteX33" fmla="*/ 189713 w 325223"/>
              <a:gd name="connsiteY33" fmla="*/ 406529 h 487834"/>
              <a:gd name="connsiteX34" fmla="*/ 189713 w 325223"/>
              <a:gd name="connsiteY34" fmla="*/ 487835 h 487834"/>
              <a:gd name="connsiteX35" fmla="*/ 325223 w 325223"/>
              <a:gd name="connsiteY35" fmla="*/ 487835 h 487834"/>
              <a:gd name="connsiteX36" fmla="*/ 325223 w 325223"/>
              <a:gd name="connsiteY36" fmla="*/ 0 h 487834"/>
              <a:gd name="connsiteX37" fmla="*/ 0 w 325223"/>
              <a:gd name="connsiteY37" fmla="*/ 0 h 487834"/>
              <a:gd name="connsiteX38" fmla="*/ 0 w 325223"/>
              <a:gd name="connsiteY38" fmla="*/ 487835 h 487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5223" h="487834">
                <a:moveTo>
                  <a:pt x="81306" y="298121"/>
                </a:moveTo>
                <a:lnTo>
                  <a:pt x="135510" y="298121"/>
                </a:lnTo>
                <a:lnTo>
                  <a:pt x="135510" y="352325"/>
                </a:lnTo>
                <a:lnTo>
                  <a:pt x="81306" y="352325"/>
                </a:lnTo>
                <a:lnTo>
                  <a:pt x="81306" y="298121"/>
                </a:lnTo>
                <a:close/>
                <a:moveTo>
                  <a:pt x="81306" y="189713"/>
                </a:moveTo>
                <a:lnTo>
                  <a:pt x="135510" y="189713"/>
                </a:lnTo>
                <a:lnTo>
                  <a:pt x="135510" y="243917"/>
                </a:lnTo>
                <a:lnTo>
                  <a:pt x="81306" y="243917"/>
                </a:lnTo>
                <a:lnTo>
                  <a:pt x="81306" y="189713"/>
                </a:lnTo>
                <a:close/>
                <a:moveTo>
                  <a:pt x="81306" y="81306"/>
                </a:moveTo>
                <a:lnTo>
                  <a:pt x="135510" y="81306"/>
                </a:lnTo>
                <a:lnTo>
                  <a:pt x="135510" y="135510"/>
                </a:lnTo>
                <a:lnTo>
                  <a:pt x="81306" y="135510"/>
                </a:lnTo>
                <a:lnTo>
                  <a:pt x="81306" y="81306"/>
                </a:lnTo>
                <a:close/>
                <a:moveTo>
                  <a:pt x="189713" y="298121"/>
                </a:moveTo>
                <a:lnTo>
                  <a:pt x="243917" y="298121"/>
                </a:lnTo>
                <a:lnTo>
                  <a:pt x="243917" y="352325"/>
                </a:lnTo>
                <a:lnTo>
                  <a:pt x="189713" y="352325"/>
                </a:lnTo>
                <a:lnTo>
                  <a:pt x="189713" y="298121"/>
                </a:lnTo>
                <a:close/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0" y="487835"/>
                </a:moveTo>
                <a:lnTo>
                  <a:pt x="135510" y="487835"/>
                </a:lnTo>
                <a:lnTo>
                  <a:pt x="135510" y="406529"/>
                </a:lnTo>
                <a:lnTo>
                  <a:pt x="189713" y="406529"/>
                </a:lnTo>
                <a:lnTo>
                  <a:pt x="189713" y="487835"/>
                </a:lnTo>
                <a:lnTo>
                  <a:pt x="325223" y="487835"/>
                </a:lnTo>
                <a:lnTo>
                  <a:pt x="325223" y="0"/>
                </a:lnTo>
                <a:lnTo>
                  <a:pt x="0" y="0"/>
                </a:lnTo>
                <a:lnTo>
                  <a:pt x="0" y="487835"/>
                </a:lnTo>
                <a:close/>
              </a:path>
            </a:pathLst>
          </a:custGeom>
          <a:solidFill>
            <a:srgbClr val="C00000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531B9209-F2E2-BFFF-9DC1-F207865DE5E0}"/>
              </a:ext>
            </a:extLst>
          </p:cNvPr>
          <p:cNvSpPr/>
          <p:nvPr/>
        </p:nvSpPr>
        <p:spPr>
          <a:xfrm>
            <a:off x="8759557" y="5457113"/>
            <a:ext cx="325223" cy="379426"/>
          </a:xfrm>
          <a:custGeom>
            <a:avLst/>
            <a:gdLst>
              <a:gd name="connsiteX0" fmla="*/ 81306 w 325223"/>
              <a:gd name="connsiteY0" fmla="*/ 189713 h 379426"/>
              <a:gd name="connsiteX1" fmla="*/ 135510 w 325223"/>
              <a:gd name="connsiteY1" fmla="*/ 189713 h 379426"/>
              <a:gd name="connsiteX2" fmla="*/ 135510 w 325223"/>
              <a:gd name="connsiteY2" fmla="*/ 243917 h 379426"/>
              <a:gd name="connsiteX3" fmla="*/ 81306 w 325223"/>
              <a:gd name="connsiteY3" fmla="*/ 243917 h 379426"/>
              <a:gd name="connsiteX4" fmla="*/ 81306 w 325223"/>
              <a:gd name="connsiteY4" fmla="*/ 189713 h 379426"/>
              <a:gd name="connsiteX5" fmla="*/ 81306 w 325223"/>
              <a:gd name="connsiteY5" fmla="*/ 81306 h 379426"/>
              <a:gd name="connsiteX6" fmla="*/ 135510 w 325223"/>
              <a:gd name="connsiteY6" fmla="*/ 81306 h 379426"/>
              <a:gd name="connsiteX7" fmla="*/ 135510 w 325223"/>
              <a:gd name="connsiteY7" fmla="*/ 135510 h 379426"/>
              <a:gd name="connsiteX8" fmla="*/ 81306 w 325223"/>
              <a:gd name="connsiteY8" fmla="*/ 135510 h 379426"/>
              <a:gd name="connsiteX9" fmla="*/ 81306 w 325223"/>
              <a:gd name="connsiteY9" fmla="*/ 81306 h 379426"/>
              <a:gd name="connsiteX10" fmla="*/ 189713 w 325223"/>
              <a:gd name="connsiteY10" fmla="*/ 189713 h 379426"/>
              <a:gd name="connsiteX11" fmla="*/ 243917 w 325223"/>
              <a:gd name="connsiteY11" fmla="*/ 189713 h 379426"/>
              <a:gd name="connsiteX12" fmla="*/ 243917 w 325223"/>
              <a:gd name="connsiteY12" fmla="*/ 243917 h 379426"/>
              <a:gd name="connsiteX13" fmla="*/ 189713 w 325223"/>
              <a:gd name="connsiteY13" fmla="*/ 243917 h 379426"/>
              <a:gd name="connsiteX14" fmla="*/ 189713 w 325223"/>
              <a:gd name="connsiteY14" fmla="*/ 189713 h 379426"/>
              <a:gd name="connsiteX15" fmla="*/ 189713 w 325223"/>
              <a:gd name="connsiteY15" fmla="*/ 81306 h 379426"/>
              <a:gd name="connsiteX16" fmla="*/ 243917 w 325223"/>
              <a:gd name="connsiteY16" fmla="*/ 81306 h 379426"/>
              <a:gd name="connsiteX17" fmla="*/ 243917 w 325223"/>
              <a:gd name="connsiteY17" fmla="*/ 135510 h 379426"/>
              <a:gd name="connsiteX18" fmla="*/ 189713 w 325223"/>
              <a:gd name="connsiteY18" fmla="*/ 135510 h 379426"/>
              <a:gd name="connsiteX19" fmla="*/ 189713 w 325223"/>
              <a:gd name="connsiteY19" fmla="*/ 81306 h 379426"/>
              <a:gd name="connsiteX20" fmla="*/ 0 w 325223"/>
              <a:gd name="connsiteY20" fmla="*/ 379427 h 379426"/>
              <a:gd name="connsiteX21" fmla="*/ 135510 w 325223"/>
              <a:gd name="connsiteY21" fmla="*/ 379427 h 379426"/>
              <a:gd name="connsiteX22" fmla="*/ 135510 w 325223"/>
              <a:gd name="connsiteY22" fmla="*/ 298121 h 379426"/>
              <a:gd name="connsiteX23" fmla="*/ 189713 w 325223"/>
              <a:gd name="connsiteY23" fmla="*/ 298121 h 379426"/>
              <a:gd name="connsiteX24" fmla="*/ 189713 w 325223"/>
              <a:gd name="connsiteY24" fmla="*/ 379427 h 379426"/>
              <a:gd name="connsiteX25" fmla="*/ 325223 w 325223"/>
              <a:gd name="connsiteY25" fmla="*/ 379427 h 379426"/>
              <a:gd name="connsiteX26" fmla="*/ 325223 w 325223"/>
              <a:gd name="connsiteY26" fmla="*/ 0 h 379426"/>
              <a:gd name="connsiteX27" fmla="*/ 0 w 325223"/>
              <a:gd name="connsiteY27" fmla="*/ 0 h 379426"/>
              <a:gd name="connsiteX28" fmla="*/ 0 w 325223"/>
              <a:gd name="connsiteY28" fmla="*/ 379427 h 37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25223" h="379426">
                <a:moveTo>
                  <a:pt x="81306" y="189713"/>
                </a:moveTo>
                <a:lnTo>
                  <a:pt x="135510" y="189713"/>
                </a:lnTo>
                <a:lnTo>
                  <a:pt x="135510" y="243917"/>
                </a:lnTo>
                <a:lnTo>
                  <a:pt x="81306" y="243917"/>
                </a:lnTo>
                <a:lnTo>
                  <a:pt x="81306" y="189713"/>
                </a:lnTo>
                <a:close/>
                <a:moveTo>
                  <a:pt x="81306" y="81306"/>
                </a:moveTo>
                <a:lnTo>
                  <a:pt x="135510" y="81306"/>
                </a:lnTo>
                <a:lnTo>
                  <a:pt x="135510" y="135510"/>
                </a:lnTo>
                <a:lnTo>
                  <a:pt x="81306" y="135510"/>
                </a:lnTo>
                <a:lnTo>
                  <a:pt x="81306" y="81306"/>
                </a:lnTo>
                <a:close/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0" y="379427"/>
                </a:moveTo>
                <a:lnTo>
                  <a:pt x="135510" y="379427"/>
                </a:lnTo>
                <a:lnTo>
                  <a:pt x="135510" y="298121"/>
                </a:lnTo>
                <a:lnTo>
                  <a:pt x="189713" y="298121"/>
                </a:lnTo>
                <a:lnTo>
                  <a:pt x="189713" y="379427"/>
                </a:lnTo>
                <a:lnTo>
                  <a:pt x="325223" y="379427"/>
                </a:lnTo>
                <a:lnTo>
                  <a:pt x="325223" y="0"/>
                </a:lnTo>
                <a:lnTo>
                  <a:pt x="0" y="0"/>
                </a:lnTo>
                <a:lnTo>
                  <a:pt x="0" y="379427"/>
                </a:lnTo>
                <a:close/>
              </a:path>
            </a:pathLst>
          </a:custGeom>
          <a:solidFill>
            <a:schemeClr val="accent3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7FF226A-FAEB-2257-F1F2-0A23B33A87E0}"/>
              </a:ext>
            </a:extLst>
          </p:cNvPr>
          <p:cNvSpPr/>
          <p:nvPr/>
        </p:nvSpPr>
        <p:spPr>
          <a:xfrm>
            <a:off x="9070010" y="4999820"/>
            <a:ext cx="325223" cy="813057"/>
          </a:xfrm>
          <a:custGeom>
            <a:avLst/>
            <a:gdLst>
              <a:gd name="connsiteX0" fmla="*/ 243917 w 325223"/>
              <a:gd name="connsiteY0" fmla="*/ 149061 h 813057"/>
              <a:gd name="connsiteX1" fmla="*/ 189713 w 325223"/>
              <a:gd name="connsiteY1" fmla="*/ 149061 h 813057"/>
              <a:gd name="connsiteX2" fmla="*/ 189713 w 325223"/>
              <a:gd name="connsiteY2" fmla="*/ 94857 h 813057"/>
              <a:gd name="connsiteX3" fmla="*/ 243917 w 325223"/>
              <a:gd name="connsiteY3" fmla="*/ 94857 h 813057"/>
              <a:gd name="connsiteX4" fmla="*/ 243917 w 325223"/>
              <a:gd name="connsiteY4" fmla="*/ 149061 h 813057"/>
              <a:gd name="connsiteX5" fmla="*/ 243917 w 325223"/>
              <a:gd name="connsiteY5" fmla="*/ 243917 h 813057"/>
              <a:gd name="connsiteX6" fmla="*/ 189713 w 325223"/>
              <a:gd name="connsiteY6" fmla="*/ 243917 h 813057"/>
              <a:gd name="connsiteX7" fmla="*/ 189713 w 325223"/>
              <a:gd name="connsiteY7" fmla="*/ 189713 h 813057"/>
              <a:gd name="connsiteX8" fmla="*/ 243917 w 325223"/>
              <a:gd name="connsiteY8" fmla="*/ 189713 h 813057"/>
              <a:gd name="connsiteX9" fmla="*/ 243917 w 325223"/>
              <a:gd name="connsiteY9" fmla="*/ 243917 h 813057"/>
              <a:gd name="connsiteX10" fmla="*/ 243917 w 325223"/>
              <a:gd name="connsiteY10" fmla="*/ 352325 h 813057"/>
              <a:gd name="connsiteX11" fmla="*/ 189713 w 325223"/>
              <a:gd name="connsiteY11" fmla="*/ 352325 h 813057"/>
              <a:gd name="connsiteX12" fmla="*/ 189713 w 325223"/>
              <a:gd name="connsiteY12" fmla="*/ 298121 h 813057"/>
              <a:gd name="connsiteX13" fmla="*/ 243917 w 325223"/>
              <a:gd name="connsiteY13" fmla="*/ 298121 h 813057"/>
              <a:gd name="connsiteX14" fmla="*/ 243917 w 325223"/>
              <a:gd name="connsiteY14" fmla="*/ 352325 h 813057"/>
              <a:gd name="connsiteX15" fmla="*/ 243917 w 325223"/>
              <a:gd name="connsiteY15" fmla="*/ 460733 h 813057"/>
              <a:gd name="connsiteX16" fmla="*/ 189713 w 325223"/>
              <a:gd name="connsiteY16" fmla="*/ 460733 h 813057"/>
              <a:gd name="connsiteX17" fmla="*/ 189713 w 325223"/>
              <a:gd name="connsiteY17" fmla="*/ 406529 h 813057"/>
              <a:gd name="connsiteX18" fmla="*/ 243917 w 325223"/>
              <a:gd name="connsiteY18" fmla="*/ 406529 h 813057"/>
              <a:gd name="connsiteX19" fmla="*/ 243917 w 325223"/>
              <a:gd name="connsiteY19" fmla="*/ 460733 h 813057"/>
              <a:gd name="connsiteX20" fmla="*/ 243917 w 325223"/>
              <a:gd name="connsiteY20" fmla="*/ 569140 h 813057"/>
              <a:gd name="connsiteX21" fmla="*/ 189713 w 325223"/>
              <a:gd name="connsiteY21" fmla="*/ 569140 h 813057"/>
              <a:gd name="connsiteX22" fmla="*/ 189713 w 325223"/>
              <a:gd name="connsiteY22" fmla="*/ 514936 h 813057"/>
              <a:gd name="connsiteX23" fmla="*/ 243917 w 325223"/>
              <a:gd name="connsiteY23" fmla="*/ 514936 h 813057"/>
              <a:gd name="connsiteX24" fmla="*/ 243917 w 325223"/>
              <a:gd name="connsiteY24" fmla="*/ 569140 h 813057"/>
              <a:gd name="connsiteX25" fmla="*/ 243917 w 325223"/>
              <a:gd name="connsiteY25" fmla="*/ 677548 h 813057"/>
              <a:gd name="connsiteX26" fmla="*/ 189713 w 325223"/>
              <a:gd name="connsiteY26" fmla="*/ 677548 h 813057"/>
              <a:gd name="connsiteX27" fmla="*/ 189713 w 325223"/>
              <a:gd name="connsiteY27" fmla="*/ 623344 h 813057"/>
              <a:gd name="connsiteX28" fmla="*/ 243917 w 325223"/>
              <a:gd name="connsiteY28" fmla="*/ 623344 h 813057"/>
              <a:gd name="connsiteX29" fmla="*/ 243917 w 325223"/>
              <a:gd name="connsiteY29" fmla="*/ 677548 h 813057"/>
              <a:gd name="connsiteX30" fmla="*/ 135510 w 325223"/>
              <a:gd name="connsiteY30" fmla="*/ 149061 h 813057"/>
              <a:gd name="connsiteX31" fmla="*/ 81306 w 325223"/>
              <a:gd name="connsiteY31" fmla="*/ 149061 h 813057"/>
              <a:gd name="connsiteX32" fmla="*/ 81306 w 325223"/>
              <a:gd name="connsiteY32" fmla="*/ 94857 h 813057"/>
              <a:gd name="connsiteX33" fmla="*/ 135510 w 325223"/>
              <a:gd name="connsiteY33" fmla="*/ 94857 h 813057"/>
              <a:gd name="connsiteX34" fmla="*/ 135510 w 325223"/>
              <a:gd name="connsiteY34" fmla="*/ 149061 h 813057"/>
              <a:gd name="connsiteX35" fmla="*/ 135510 w 325223"/>
              <a:gd name="connsiteY35" fmla="*/ 243917 h 813057"/>
              <a:gd name="connsiteX36" fmla="*/ 81306 w 325223"/>
              <a:gd name="connsiteY36" fmla="*/ 243917 h 813057"/>
              <a:gd name="connsiteX37" fmla="*/ 81306 w 325223"/>
              <a:gd name="connsiteY37" fmla="*/ 189713 h 813057"/>
              <a:gd name="connsiteX38" fmla="*/ 135510 w 325223"/>
              <a:gd name="connsiteY38" fmla="*/ 189713 h 813057"/>
              <a:gd name="connsiteX39" fmla="*/ 135510 w 325223"/>
              <a:gd name="connsiteY39" fmla="*/ 243917 h 813057"/>
              <a:gd name="connsiteX40" fmla="*/ 135510 w 325223"/>
              <a:gd name="connsiteY40" fmla="*/ 352325 h 813057"/>
              <a:gd name="connsiteX41" fmla="*/ 81306 w 325223"/>
              <a:gd name="connsiteY41" fmla="*/ 352325 h 813057"/>
              <a:gd name="connsiteX42" fmla="*/ 81306 w 325223"/>
              <a:gd name="connsiteY42" fmla="*/ 298121 h 813057"/>
              <a:gd name="connsiteX43" fmla="*/ 135510 w 325223"/>
              <a:gd name="connsiteY43" fmla="*/ 298121 h 813057"/>
              <a:gd name="connsiteX44" fmla="*/ 135510 w 325223"/>
              <a:gd name="connsiteY44" fmla="*/ 352325 h 813057"/>
              <a:gd name="connsiteX45" fmla="*/ 135510 w 325223"/>
              <a:gd name="connsiteY45" fmla="*/ 460733 h 813057"/>
              <a:gd name="connsiteX46" fmla="*/ 81306 w 325223"/>
              <a:gd name="connsiteY46" fmla="*/ 460733 h 813057"/>
              <a:gd name="connsiteX47" fmla="*/ 81306 w 325223"/>
              <a:gd name="connsiteY47" fmla="*/ 406529 h 813057"/>
              <a:gd name="connsiteX48" fmla="*/ 135510 w 325223"/>
              <a:gd name="connsiteY48" fmla="*/ 406529 h 813057"/>
              <a:gd name="connsiteX49" fmla="*/ 135510 w 325223"/>
              <a:gd name="connsiteY49" fmla="*/ 460733 h 813057"/>
              <a:gd name="connsiteX50" fmla="*/ 135510 w 325223"/>
              <a:gd name="connsiteY50" fmla="*/ 569140 h 813057"/>
              <a:gd name="connsiteX51" fmla="*/ 81306 w 325223"/>
              <a:gd name="connsiteY51" fmla="*/ 569140 h 813057"/>
              <a:gd name="connsiteX52" fmla="*/ 81306 w 325223"/>
              <a:gd name="connsiteY52" fmla="*/ 514936 h 813057"/>
              <a:gd name="connsiteX53" fmla="*/ 135510 w 325223"/>
              <a:gd name="connsiteY53" fmla="*/ 514936 h 813057"/>
              <a:gd name="connsiteX54" fmla="*/ 135510 w 325223"/>
              <a:gd name="connsiteY54" fmla="*/ 569140 h 813057"/>
              <a:gd name="connsiteX55" fmla="*/ 135510 w 325223"/>
              <a:gd name="connsiteY55" fmla="*/ 677548 h 813057"/>
              <a:gd name="connsiteX56" fmla="*/ 81306 w 325223"/>
              <a:gd name="connsiteY56" fmla="*/ 677548 h 813057"/>
              <a:gd name="connsiteX57" fmla="*/ 81306 w 325223"/>
              <a:gd name="connsiteY57" fmla="*/ 623344 h 813057"/>
              <a:gd name="connsiteX58" fmla="*/ 135510 w 325223"/>
              <a:gd name="connsiteY58" fmla="*/ 623344 h 813057"/>
              <a:gd name="connsiteX59" fmla="*/ 135510 w 325223"/>
              <a:gd name="connsiteY59" fmla="*/ 677548 h 813057"/>
              <a:gd name="connsiteX60" fmla="*/ 0 w 325223"/>
              <a:gd name="connsiteY60" fmla="*/ 0 h 813057"/>
              <a:gd name="connsiteX61" fmla="*/ 0 w 325223"/>
              <a:gd name="connsiteY61" fmla="*/ 813058 h 813057"/>
              <a:gd name="connsiteX62" fmla="*/ 135510 w 325223"/>
              <a:gd name="connsiteY62" fmla="*/ 813058 h 813057"/>
              <a:gd name="connsiteX63" fmla="*/ 135510 w 325223"/>
              <a:gd name="connsiteY63" fmla="*/ 731752 h 813057"/>
              <a:gd name="connsiteX64" fmla="*/ 189713 w 325223"/>
              <a:gd name="connsiteY64" fmla="*/ 731752 h 813057"/>
              <a:gd name="connsiteX65" fmla="*/ 189713 w 325223"/>
              <a:gd name="connsiteY65" fmla="*/ 813058 h 813057"/>
              <a:gd name="connsiteX66" fmla="*/ 325223 w 325223"/>
              <a:gd name="connsiteY66" fmla="*/ 813058 h 813057"/>
              <a:gd name="connsiteX67" fmla="*/ 325223 w 325223"/>
              <a:gd name="connsiteY67" fmla="*/ 40653 h 813057"/>
              <a:gd name="connsiteX68" fmla="*/ 0 w 325223"/>
              <a:gd name="connsiteY68" fmla="*/ 0 h 81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25223" h="813057">
                <a:moveTo>
                  <a:pt x="243917" y="149061"/>
                </a:moveTo>
                <a:lnTo>
                  <a:pt x="189713" y="149061"/>
                </a:lnTo>
                <a:lnTo>
                  <a:pt x="189713" y="94857"/>
                </a:lnTo>
                <a:lnTo>
                  <a:pt x="243917" y="94857"/>
                </a:lnTo>
                <a:lnTo>
                  <a:pt x="243917" y="149061"/>
                </a:lnTo>
                <a:close/>
                <a:moveTo>
                  <a:pt x="243917" y="243917"/>
                </a:moveTo>
                <a:lnTo>
                  <a:pt x="189713" y="243917"/>
                </a:lnTo>
                <a:lnTo>
                  <a:pt x="189713" y="189713"/>
                </a:lnTo>
                <a:lnTo>
                  <a:pt x="243917" y="189713"/>
                </a:lnTo>
                <a:lnTo>
                  <a:pt x="243917" y="243917"/>
                </a:lnTo>
                <a:close/>
                <a:moveTo>
                  <a:pt x="243917" y="352325"/>
                </a:moveTo>
                <a:lnTo>
                  <a:pt x="189713" y="352325"/>
                </a:lnTo>
                <a:lnTo>
                  <a:pt x="189713" y="298121"/>
                </a:lnTo>
                <a:lnTo>
                  <a:pt x="243917" y="298121"/>
                </a:lnTo>
                <a:lnTo>
                  <a:pt x="243917" y="352325"/>
                </a:lnTo>
                <a:close/>
                <a:moveTo>
                  <a:pt x="243917" y="460733"/>
                </a:moveTo>
                <a:lnTo>
                  <a:pt x="189713" y="460733"/>
                </a:lnTo>
                <a:lnTo>
                  <a:pt x="189713" y="406529"/>
                </a:lnTo>
                <a:lnTo>
                  <a:pt x="243917" y="406529"/>
                </a:lnTo>
                <a:lnTo>
                  <a:pt x="243917" y="460733"/>
                </a:lnTo>
                <a:close/>
                <a:moveTo>
                  <a:pt x="243917" y="569140"/>
                </a:moveTo>
                <a:lnTo>
                  <a:pt x="189713" y="569140"/>
                </a:lnTo>
                <a:lnTo>
                  <a:pt x="189713" y="514936"/>
                </a:lnTo>
                <a:lnTo>
                  <a:pt x="243917" y="514936"/>
                </a:lnTo>
                <a:lnTo>
                  <a:pt x="243917" y="569140"/>
                </a:lnTo>
                <a:close/>
                <a:moveTo>
                  <a:pt x="243917" y="677548"/>
                </a:moveTo>
                <a:lnTo>
                  <a:pt x="189713" y="677548"/>
                </a:lnTo>
                <a:lnTo>
                  <a:pt x="189713" y="623344"/>
                </a:lnTo>
                <a:lnTo>
                  <a:pt x="243917" y="623344"/>
                </a:lnTo>
                <a:lnTo>
                  <a:pt x="243917" y="677548"/>
                </a:lnTo>
                <a:close/>
                <a:moveTo>
                  <a:pt x="135510" y="149061"/>
                </a:moveTo>
                <a:lnTo>
                  <a:pt x="81306" y="149061"/>
                </a:lnTo>
                <a:lnTo>
                  <a:pt x="81306" y="94857"/>
                </a:lnTo>
                <a:lnTo>
                  <a:pt x="135510" y="94857"/>
                </a:lnTo>
                <a:lnTo>
                  <a:pt x="135510" y="149061"/>
                </a:lnTo>
                <a:close/>
                <a:moveTo>
                  <a:pt x="135510" y="243917"/>
                </a:moveTo>
                <a:lnTo>
                  <a:pt x="81306" y="243917"/>
                </a:lnTo>
                <a:lnTo>
                  <a:pt x="81306" y="189713"/>
                </a:lnTo>
                <a:lnTo>
                  <a:pt x="135510" y="189713"/>
                </a:lnTo>
                <a:lnTo>
                  <a:pt x="135510" y="243917"/>
                </a:lnTo>
                <a:close/>
                <a:moveTo>
                  <a:pt x="135510" y="352325"/>
                </a:moveTo>
                <a:lnTo>
                  <a:pt x="81306" y="352325"/>
                </a:lnTo>
                <a:lnTo>
                  <a:pt x="81306" y="298121"/>
                </a:lnTo>
                <a:lnTo>
                  <a:pt x="135510" y="298121"/>
                </a:lnTo>
                <a:lnTo>
                  <a:pt x="135510" y="352325"/>
                </a:lnTo>
                <a:close/>
                <a:moveTo>
                  <a:pt x="135510" y="460733"/>
                </a:moveTo>
                <a:lnTo>
                  <a:pt x="81306" y="460733"/>
                </a:lnTo>
                <a:lnTo>
                  <a:pt x="81306" y="406529"/>
                </a:lnTo>
                <a:lnTo>
                  <a:pt x="135510" y="406529"/>
                </a:lnTo>
                <a:lnTo>
                  <a:pt x="135510" y="460733"/>
                </a:lnTo>
                <a:close/>
                <a:moveTo>
                  <a:pt x="135510" y="569140"/>
                </a:moveTo>
                <a:lnTo>
                  <a:pt x="81306" y="569140"/>
                </a:lnTo>
                <a:lnTo>
                  <a:pt x="81306" y="514936"/>
                </a:lnTo>
                <a:lnTo>
                  <a:pt x="135510" y="514936"/>
                </a:lnTo>
                <a:lnTo>
                  <a:pt x="135510" y="569140"/>
                </a:lnTo>
                <a:close/>
                <a:moveTo>
                  <a:pt x="135510" y="677548"/>
                </a:moveTo>
                <a:lnTo>
                  <a:pt x="81306" y="677548"/>
                </a:lnTo>
                <a:lnTo>
                  <a:pt x="81306" y="623344"/>
                </a:lnTo>
                <a:lnTo>
                  <a:pt x="135510" y="623344"/>
                </a:lnTo>
                <a:lnTo>
                  <a:pt x="135510" y="677548"/>
                </a:lnTo>
                <a:close/>
                <a:moveTo>
                  <a:pt x="0" y="0"/>
                </a:moveTo>
                <a:lnTo>
                  <a:pt x="0" y="813058"/>
                </a:lnTo>
                <a:lnTo>
                  <a:pt x="135510" y="813058"/>
                </a:lnTo>
                <a:lnTo>
                  <a:pt x="135510" y="731752"/>
                </a:lnTo>
                <a:lnTo>
                  <a:pt x="189713" y="731752"/>
                </a:lnTo>
                <a:lnTo>
                  <a:pt x="189713" y="813058"/>
                </a:lnTo>
                <a:lnTo>
                  <a:pt x="325223" y="813058"/>
                </a:lnTo>
                <a:lnTo>
                  <a:pt x="325223" y="406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93BA30B-D97E-04B7-287E-F8067B4FC332}"/>
              </a:ext>
            </a:extLst>
          </p:cNvPr>
          <p:cNvSpPr/>
          <p:nvPr/>
        </p:nvSpPr>
        <p:spPr>
          <a:xfrm>
            <a:off x="8569844" y="4996381"/>
            <a:ext cx="325223" cy="406528"/>
          </a:xfrm>
          <a:custGeom>
            <a:avLst/>
            <a:gdLst>
              <a:gd name="connsiteX0" fmla="*/ 189713 w 325223"/>
              <a:gd name="connsiteY0" fmla="*/ 189713 h 406528"/>
              <a:gd name="connsiteX1" fmla="*/ 243917 w 325223"/>
              <a:gd name="connsiteY1" fmla="*/ 189713 h 406528"/>
              <a:gd name="connsiteX2" fmla="*/ 243917 w 325223"/>
              <a:gd name="connsiteY2" fmla="*/ 243917 h 406528"/>
              <a:gd name="connsiteX3" fmla="*/ 189713 w 325223"/>
              <a:gd name="connsiteY3" fmla="*/ 243917 h 406528"/>
              <a:gd name="connsiteX4" fmla="*/ 189713 w 325223"/>
              <a:gd name="connsiteY4" fmla="*/ 189713 h 406528"/>
              <a:gd name="connsiteX5" fmla="*/ 189713 w 325223"/>
              <a:gd name="connsiteY5" fmla="*/ 81306 h 406528"/>
              <a:gd name="connsiteX6" fmla="*/ 243917 w 325223"/>
              <a:gd name="connsiteY6" fmla="*/ 81306 h 406528"/>
              <a:gd name="connsiteX7" fmla="*/ 243917 w 325223"/>
              <a:gd name="connsiteY7" fmla="*/ 135510 h 406528"/>
              <a:gd name="connsiteX8" fmla="*/ 189713 w 325223"/>
              <a:gd name="connsiteY8" fmla="*/ 135510 h 406528"/>
              <a:gd name="connsiteX9" fmla="*/ 189713 w 325223"/>
              <a:gd name="connsiteY9" fmla="*/ 81306 h 406528"/>
              <a:gd name="connsiteX10" fmla="*/ 135510 w 325223"/>
              <a:gd name="connsiteY10" fmla="*/ 135510 h 406528"/>
              <a:gd name="connsiteX11" fmla="*/ 81306 w 325223"/>
              <a:gd name="connsiteY11" fmla="*/ 135510 h 406528"/>
              <a:gd name="connsiteX12" fmla="*/ 81306 w 325223"/>
              <a:gd name="connsiteY12" fmla="*/ 81306 h 406528"/>
              <a:gd name="connsiteX13" fmla="*/ 135510 w 325223"/>
              <a:gd name="connsiteY13" fmla="*/ 81306 h 406528"/>
              <a:gd name="connsiteX14" fmla="*/ 135510 w 325223"/>
              <a:gd name="connsiteY14" fmla="*/ 135510 h 406528"/>
              <a:gd name="connsiteX15" fmla="*/ 135510 w 325223"/>
              <a:gd name="connsiteY15" fmla="*/ 243917 h 406528"/>
              <a:gd name="connsiteX16" fmla="*/ 81306 w 325223"/>
              <a:gd name="connsiteY16" fmla="*/ 243917 h 406528"/>
              <a:gd name="connsiteX17" fmla="*/ 81306 w 325223"/>
              <a:gd name="connsiteY17" fmla="*/ 189713 h 406528"/>
              <a:gd name="connsiteX18" fmla="*/ 135510 w 325223"/>
              <a:gd name="connsiteY18" fmla="*/ 189713 h 406528"/>
              <a:gd name="connsiteX19" fmla="*/ 135510 w 325223"/>
              <a:gd name="connsiteY19" fmla="*/ 243917 h 406528"/>
              <a:gd name="connsiteX20" fmla="*/ 189713 w 325223"/>
              <a:gd name="connsiteY20" fmla="*/ 406529 h 406528"/>
              <a:gd name="connsiteX21" fmla="*/ 325223 w 325223"/>
              <a:gd name="connsiteY21" fmla="*/ 406529 h 406528"/>
              <a:gd name="connsiteX22" fmla="*/ 325223 w 325223"/>
              <a:gd name="connsiteY22" fmla="*/ 0 h 406528"/>
              <a:gd name="connsiteX23" fmla="*/ 0 w 325223"/>
              <a:gd name="connsiteY23" fmla="*/ 0 h 406528"/>
              <a:gd name="connsiteX24" fmla="*/ 0 w 325223"/>
              <a:gd name="connsiteY24" fmla="*/ 298121 h 406528"/>
              <a:gd name="connsiteX25" fmla="*/ 189713 w 325223"/>
              <a:gd name="connsiteY25" fmla="*/ 298121 h 406528"/>
              <a:gd name="connsiteX26" fmla="*/ 189713 w 325223"/>
              <a:gd name="connsiteY26" fmla="*/ 406529 h 406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5223" h="406528">
                <a:moveTo>
                  <a:pt x="189713" y="189713"/>
                </a:moveTo>
                <a:lnTo>
                  <a:pt x="243917" y="189713"/>
                </a:lnTo>
                <a:lnTo>
                  <a:pt x="243917" y="243917"/>
                </a:lnTo>
                <a:lnTo>
                  <a:pt x="189713" y="243917"/>
                </a:lnTo>
                <a:lnTo>
                  <a:pt x="189713" y="189713"/>
                </a:lnTo>
                <a:close/>
                <a:moveTo>
                  <a:pt x="189713" y="81306"/>
                </a:moveTo>
                <a:lnTo>
                  <a:pt x="243917" y="81306"/>
                </a:lnTo>
                <a:lnTo>
                  <a:pt x="243917" y="135510"/>
                </a:lnTo>
                <a:lnTo>
                  <a:pt x="189713" y="135510"/>
                </a:lnTo>
                <a:lnTo>
                  <a:pt x="189713" y="81306"/>
                </a:lnTo>
                <a:close/>
                <a:moveTo>
                  <a:pt x="135510" y="135510"/>
                </a:moveTo>
                <a:lnTo>
                  <a:pt x="81306" y="135510"/>
                </a:lnTo>
                <a:lnTo>
                  <a:pt x="81306" y="81306"/>
                </a:lnTo>
                <a:lnTo>
                  <a:pt x="135510" y="81306"/>
                </a:lnTo>
                <a:lnTo>
                  <a:pt x="135510" y="135510"/>
                </a:lnTo>
                <a:close/>
                <a:moveTo>
                  <a:pt x="135510" y="243917"/>
                </a:moveTo>
                <a:lnTo>
                  <a:pt x="81306" y="243917"/>
                </a:lnTo>
                <a:lnTo>
                  <a:pt x="81306" y="189713"/>
                </a:lnTo>
                <a:lnTo>
                  <a:pt x="135510" y="189713"/>
                </a:lnTo>
                <a:lnTo>
                  <a:pt x="135510" y="243917"/>
                </a:lnTo>
                <a:close/>
                <a:moveTo>
                  <a:pt x="189713" y="406529"/>
                </a:moveTo>
                <a:lnTo>
                  <a:pt x="325223" y="406529"/>
                </a:lnTo>
                <a:lnTo>
                  <a:pt x="325223" y="0"/>
                </a:lnTo>
                <a:lnTo>
                  <a:pt x="0" y="0"/>
                </a:lnTo>
                <a:lnTo>
                  <a:pt x="0" y="298121"/>
                </a:lnTo>
                <a:lnTo>
                  <a:pt x="189713" y="298121"/>
                </a:lnTo>
                <a:lnTo>
                  <a:pt x="189713" y="4065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545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Graphic 14" descr="Factory">
            <a:extLst>
              <a:ext uri="{FF2B5EF4-FFF2-40B4-BE49-F238E27FC236}">
                <a16:creationId xmlns:a16="http://schemas.microsoft.com/office/drawing/2014/main" id="{75BCB180-2853-47C5-B61A-778062CA3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56088" y="4582959"/>
            <a:ext cx="1445452" cy="1445452"/>
          </a:xfrm>
          <a:prstGeom prst="rect">
            <a:avLst/>
          </a:prstGeom>
        </p:spPr>
      </p:pic>
      <p:pic>
        <p:nvPicPr>
          <p:cNvPr id="17" name="Graphic 16" descr="Home">
            <a:extLst>
              <a:ext uri="{FF2B5EF4-FFF2-40B4-BE49-F238E27FC236}">
                <a16:creationId xmlns:a16="http://schemas.microsoft.com/office/drawing/2014/main" id="{24D33CE4-A619-4116-92F5-7006AC54D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5757" y="5025173"/>
            <a:ext cx="914400" cy="914400"/>
          </a:xfrm>
          <a:prstGeom prst="rect">
            <a:avLst/>
          </a:pr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2120289-8317-74C6-D741-04575FE7BF7D}"/>
              </a:ext>
            </a:extLst>
          </p:cNvPr>
          <p:cNvSpPr/>
          <p:nvPr/>
        </p:nvSpPr>
        <p:spPr>
          <a:xfrm>
            <a:off x="1845102" y="5564747"/>
            <a:ext cx="309181" cy="113158"/>
          </a:xfrm>
          <a:custGeom>
            <a:avLst/>
            <a:gdLst>
              <a:gd name="connsiteX0" fmla="*/ 108299 w 309181"/>
              <a:gd name="connsiteY0" fmla="*/ 113159 h 113158"/>
              <a:gd name="connsiteX1" fmla="*/ 305181 w 309181"/>
              <a:gd name="connsiteY1" fmla="*/ 66677 h 113158"/>
              <a:gd name="connsiteX2" fmla="*/ 309182 w 309181"/>
              <a:gd name="connsiteY2" fmla="*/ 66677 h 113158"/>
              <a:gd name="connsiteX3" fmla="*/ 127540 w 309181"/>
              <a:gd name="connsiteY3" fmla="*/ 2 h 113158"/>
              <a:gd name="connsiteX4" fmla="*/ 0 w 309181"/>
              <a:gd name="connsiteY4" fmla="*/ 27910 h 113158"/>
              <a:gd name="connsiteX5" fmla="*/ 108299 w 309181"/>
              <a:gd name="connsiteY5" fmla="*/ 113159 h 113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181" h="113158">
                <a:moveTo>
                  <a:pt x="108299" y="113159"/>
                </a:moveTo>
                <a:cubicBezTo>
                  <a:pt x="169074" y="81624"/>
                  <a:pt x="236720" y="65654"/>
                  <a:pt x="305181" y="66677"/>
                </a:cubicBezTo>
                <a:lnTo>
                  <a:pt x="309182" y="66677"/>
                </a:lnTo>
                <a:cubicBezTo>
                  <a:pt x="257549" y="25196"/>
                  <a:pt x="193747" y="1777"/>
                  <a:pt x="127540" y="2"/>
                </a:cubicBezTo>
                <a:cubicBezTo>
                  <a:pt x="83495" y="-148"/>
                  <a:pt x="39956" y="9379"/>
                  <a:pt x="0" y="27910"/>
                </a:cubicBezTo>
                <a:cubicBezTo>
                  <a:pt x="41633" y="48489"/>
                  <a:pt x="78518" y="77523"/>
                  <a:pt x="108299" y="113159"/>
                </a:cubicBez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CC08FE36-C7E4-EE2F-8F59-5D5974E60E4E}"/>
              </a:ext>
            </a:extLst>
          </p:cNvPr>
          <p:cNvSpPr/>
          <p:nvPr/>
        </p:nvSpPr>
        <p:spPr>
          <a:xfrm>
            <a:off x="1597834" y="5572521"/>
            <a:ext cx="330803" cy="213112"/>
          </a:xfrm>
          <a:custGeom>
            <a:avLst/>
            <a:gdLst>
              <a:gd name="connsiteX0" fmla="*/ 71533 w 330803"/>
              <a:gd name="connsiteY0" fmla="*/ 210159 h 213112"/>
              <a:gd name="connsiteX1" fmla="*/ 307753 w 330803"/>
              <a:gd name="connsiteY1" fmla="*/ 137579 h 213112"/>
              <a:gd name="connsiteX2" fmla="*/ 330803 w 330803"/>
              <a:gd name="connsiteY2" fmla="*/ 120148 h 213112"/>
              <a:gd name="connsiteX3" fmla="*/ 0 w 330803"/>
              <a:gd name="connsiteY3" fmla="*/ 609 h 213112"/>
              <a:gd name="connsiteX4" fmla="*/ 0 w 330803"/>
              <a:gd name="connsiteY4" fmla="*/ 213112 h 21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03" h="213112">
                <a:moveTo>
                  <a:pt x="71533" y="210159"/>
                </a:moveTo>
                <a:cubicBezTo>
                  <a:pt x="223361" y="198158"/>
                  <a:pt x="302514" y="141389"/>
                  <a:pt x="307753" y="137579"/>
                </a:cubicBezTo>
                <a:cubicBezTo>
                  <a:pt x="315091" y="131325"/>
                  <a:pt x="322787" y="125505"/>
                  <a:pt x="330803" y="120148"/>
                </a:cubicBezTo>
                <a:cubicBezTo>
                  <a:pt x="213360" y="-15678"/>
                  <a:pt x="0" y="609"/>
                  <a:pt x="0" y="609"/>
                </a:cubicBezTo>
                <a:lnTo>
                  <a:pt x="0" y="213112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09E4C10-065A-2481-FCEB-F58234915C62}"/>
              </a:ext>
            </a:extLst>
          </p:cNvPr>
          <p:cNvSpPr/>
          <p:nvPr/>
        </p:nvSpPr>
        <p:spPr>
          <a:xfrm>
            <a:off x="1573869" y="5132325"/>
            <a:ext cx="819150" cy="781050"/>
          </a:xfrm>
          <a:custGeom>
            <a:avLst/>
            <a:gdLst>
              <a:gd name="connsiteX0" fmla="*/ 785432 w 819150"/>
              <a:gd name="connsiteY0" fmla="*/ 603980 h 781050"/>
              <a:gd name="connsiteX1" fmla="*/ 762000 w 819150"/>
              <a:gd name="connsiteY1" fmla="*/ 584930 h 781050"/>
              <a:gd name="connsiteX2" fmla="*/ 762000 w 819150"/>
              <a:gd name="connsiteY2" fmla="*/ 473393 h 781050"/>
              <a:gd name="connsiteX3" fmla="*/ 814388 w 819150"/>
              <a:gd name="connsiteY3" fmla="*/ 397193 h 781050"/>
              <a:gd name="connsiteX4" fmla="*/ 742950 w 819150"/>
              <a:gd name="connsiteY4" fmla="*/ 243078 h 781050"/>
              <a:gd name="connsiteX5" fmla="*/ 671513 w 819150"/>
              <a:gd name="connsiteY5" fmla="*/ 397193 h 781050"/>
              <a:gd name="connsiteX6" fmla="*/ 723900 w 819150"/>
              <a:gd name="connsiteY6" fmla="*/ 473393 h 781050"/>
              <a:gd name="connsiteX7" fmla="*/ 723900 w 819150"/>
              <a:gd name="connsiteY7" fmla="*/ 562737 h 781050"/>
              <a:gd name="connsiteX8" fmla="*/ 609600 w 819150"/>
              <a:gd name="connsiteY8" fmla="*/ 528923 h 781050"/>
              <a:gd name="connsiteX9" fmla="*/ 609600 w 819150"/>
              <a:gd name="connsiteY9" fmla="*/ 340614 h 781050"/>
              <a:gd name="connsiteX10" fmla="*/ 687134 w 819150"/>
              <a:gd name="connsiteY10" fmla="*/ 223933 h 781050"/>
              <a:gd name="connsiteX11" fmla="*/ 590550 w 819150"/>
              <a:gd name="connsiteY11" fmla="*/ 0 h 781050"/>
              <a:gd name="connsiteX12" fmla="*/ 493967 w 819150"/>
              <a:gd name="connsiteY12" fmla="*/ 223933 h 781050"/>
              <a:gd name="connsiteX13" fmla="*/ 571500 w 819150"/>
              <a:gd name="connsiteY13" fmla="*/ 340614 h 781050"/>
              <a:gd name="connsiteX14" fmla="*/ 571500 w 819150"/>
              <a:gd name="connsiteY14" fmla="*/ 525494 h 781050"/>
              <a:gd name="connsiteX15" fmla="*/ 552450 w 819150"/>
              <a:gd name="connsiteY15" fmla="*/ 525018 h 781050"/>
              <a:gd name="connsiteX16" fmla="*/ 326136 w 819150"/>
              <a:gd name="connsiteY16" fmla="*/ 597694 h 781050"/>
              <a:gd name="connsiteX17" fmla="*/ 73628 w 819150"/>
              <a:gd name="connsiteY17" fmla="*/ 676465 h 781050"/>
              <a:gd name="connsiteX18" fmla="*/ 0 w 819150"/>
              <a:gd name="connsiteY18" fmla="*/ 676275 h 781050"/>
              <a:gd name="connsiteX19" fmla="*/ 0 w 819150"/>
              <a:gd name="connsiteY19" fmla="*/ 781050 h 781050"/>
              <a:gd name="connsiteX20" fmla="*/ 819150 w 819150"/>
              <a:gd name="connsiteY20" fmla="*/ 781050 h 781050"/>
              <a:gd name="connsiteX21" fmla="*/ 819150 w 819150"/>
              <a:gd name="connsiteY21" fmla="*/ 63065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19150" h="781050">
                <a:moveTo>
                  <a:pt x="785432" y="603980"/>
                </a:moveTo>
                <a:cubicBezTo>
                  <a:pt x="778068" y="597100"/>
                  <a:pt x="770238" y="590735"/>
                  <a:pt x="762000" y="584930"/>
                </a:cubicBezTo>
                <a:lnTo>
                  <a:pt x="762000" y="473393"/>
                </a:lnTo>
                <a:cubicBezTo>
                  <a:pt x="794276" y="462221"/>
                  <a:pt x="815514" y="431329"/>
                  <a:pt x="814388" y="397193"/>
                </a:cubicBezTo>
                <a:cubicBezTo>
                  <a:pt x="814388" y="349568"/>
                  <a:pt x="758381" y="243078"/>
                  <a:pt x="742950" y="243078"/>
                </a:cubicBezTo>
                <a:cubicBezTo>
                  <a:pt x="727520" y="243078"/>
                  <a:pt x="671513" y="349949"/>
                  <a:pt x="671513" y="397193"/>
                </a:cubicBezTo>
                <a:cubicBezTo>
                  <a:pt x="670386" y="431329"/>
                  <a:pt x="691624" y="462221"/>
                  <a:pt x="723900" y="473393"/>
                </a:cubicBezTo>
                <a:lnTo>
                  <a:pt x="723900" y="562737"/>
                </a:lnTo>
                <a:cubicBezTo>
                  <a:pt x="687840" y="545461"/>
                  <a:pt x="649255" y="534046"/>
                  <a:pt x="609600" y="528923"/>
                </a:cubicBezTo>
                <a:lnTo>
                  <a:pt x="609600" y="340614"/>
                </a:lnTo>
                <a:cubicBezTo>
                  <a:pt x="653796" y="331089"/>
                  <a:pt x="687134" y="286322"/>
                  <a:pt x="687134" y="223933"/>
                </a:cubicBezTo>
                <a:cubicBezTo>
                  <a:pt x="687134" y="152876"/>
                  <a:pt x="613696" y="0"/>
                  <a:pt x="590550" y="0"/>
                </a:cubicBezTo>
                <a:cubicBezTo>
                  <a:pt x="567404" y="0"/>
                  <a:pt x="493967" y="152876"/>
                  <a:pt x="493967" y="223933"/>
                </a:cubicBezTo>
                <a:cubicBezTo>
                  <a:pt x="493967" y="286322"/>
                  <a:pt x="527304" y="330708"/>
                  <a:pt x="571500" y="340614"/>
                </a:cubicBezTo>
                <a:lnTo>
                  <a:pt x="571500" y="525494"/>
                </a:lnTo>
                <a:cubicBezTo>
                  <a:pt x="565023" y="525494"/>
                  <a:pt x="558546" y="525018"/>
                  <a:pt x="552450" y="525018"/>
                </a:cubicBezTo>
                <a:cubicBezTo>
                  <a:pt x="463106" y="525018"/>
                  <a:pt x="380429" y="551593"/>
                  <a:pt x="326136" y="597694"/>
                </a:cubicBezTo>
                <a:cubicBezTo>
                  <a:pt x="325184" y="598361"/>
                  <a:pt x="241459" y="663416"/>
                  <a:pt x="73628" y="676465"/>
                </a:cubicBezTo>
                <a:lnTo>
                  <a:pt x="0" y="676275"/>
                </a:lnTo>
                <a:lnTo>
                  <a:pt x="0" y="781050"/>
                </a:lnTo>
                <a:lnTo>
                  <a:pt x="819150" y="781050"/>
                </a:lnTo>
                <a:lnTo>
                  <a:pt x="819150" y="630650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Graphic 26" descr="Deciduous tree">
            <a:extLst>
              <a:ext uri="{FF2B5EF4-FFF2-40B4-BE49-F238E27FC236}">
                <a16:creationId xmlns:a16="http://schemas.microsoft.com/office/drawing/2014/main" id="{75BC4FA7-15B2-4095-819C-FAC96F5BFC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47141" y="4926284"/>
            <a:ext cx="914400" cy="9144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7B85384-714A-4032-A4DF-6215CDA365BE}"/>
              </a:ext>
            </a:extLst>
          </p:cNvPr>
          <p:cNvGrpSpPr/>
          <p:nvPr/>
        </p:nvGrpSpPr>
        <p:grpSpPr>
          <a:xfrm>
            <a:off x="12982395" y="2844905"/>
            <a:ext cx="925089" cy="1285917"/>
            <a:chOff x="5026941" y="5131688"/>
            <a:chExt cx="925089" cy="1285917"/>
          </a:xfrm>
        </p:grpSpPr>
        <p:pic>
          <p:nvPicPr>
            <p:cNvPr id="19" name="Graphic 18" descr="Wave">
              <a:extLst>
                <a:ext uri="{FF2B5EF4-FFF2-40B4-BE49-F238E27FC236}">
                  <a16:creationId xmlns:a16="http://schemas.microsoft.com/office/drawing/2014/main" id="{9BBC1C9D-5767-402B-A7BE-09266B7B2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26941" y="513168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Bridge scene">
              <a:extLst>
                <a:ext uri="{FF2B5EF4-FFF2-40B4-BE49-F238E27FC236}">
                  <a16:creationId xmlns:a16="http://schemas.microsoft.com/office/drawing/2014/main" id="{1DC097D1-E00F-441C-B7D6-0247C11A7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70611"/>
            <a:stretch/>
          </p:blipFill>
          <p:spPr>
            <a:xfrm>
              <a:off x="5037630" y="5917180"/>
              <a:ext cx="914400" cy="268734"/>
            </a:xfrm>
            <a:prstGeom prst="rect">
              <a:avLst/>
            </a:prstGeom>
          </p:spPr>
        </p:pic>
        <p:pic>
          <p:nvPicPr>
            <p:cNvPr id="28" name="Graphic 27" descr="Bridge scene">
              <a:extLst>
                <a:ext uri="{FF2B5EF4-FFF2-40B4-BE49-F238E27FC236}">
                  <a16:creationId xmlns:a16="http://schemas.microsoft.com/office/drawing/2014/main" id="{2774C287-F2E9-4EE8-87AE-EBD400756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70611"/>
            <a:stretch/>
          </p:blipFill>
          <p:spPr>
            <a:xfrm>
              <a:off x="5037630" y="6148871"/>
              <a:ext cx="914400" cy="268734"/>
            </a:xfrm>
            <a:prstGeom prst="rect">
              <a:avLst/>
            </a:prstGeom>
          </p:spPr>
        </p:pic>
      </p:grpSp>
      <p:sp>
        <p:nvSpPr>
          <p:cNvPr id="30" name="Cloud 29">
            <a:extLst>
              <a:ext uri="{FF2B5EF4-FFF2-40B4-BE49-F238E27FC236}">
                <a16:creationId xmlns:a16="http://schemas.microsoft.com/office/drawing/2014/main" id="{324A0FC6-2A33-4492-957F-7B95CF698C2D}"/>
              </a:ext>
            </a:extLst>
          </p:cNvPr>
          <p:cNvSpPr/>
          <p:nvPr/>
        </p:nvSpPr>
        <p:spPr>
          <a:xfrm>
            <a:off x="5865816" y="3228971"/>
            <a:ext cx="3490685" cy="72390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7C09DCD-CA8A-433E-983D-C17385AFA556}"/>
              </a:ext>
            </a:extLst>
          </p:cNvPr>
          <p:cNvSpPr/>
          <p:nvPr/>
        </p:nvSpPr>
        <p:spPr>
          <a:xfrm rot="4037779">
            <a:off x="8570435" y="3911746"/>
            <a:ext cx="1637660" cy="438150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2" name="Sun 31">
            <a:extLst>
              <a:ext uri="{FF2B5EF4-FFF2-40B4-BE49-F238E27FC236}">
                <a16:creationId xmlns:a16="http://schemas.microsoft.com/office/drawing/2014/main" id="{AA878386-44AC-4865-8FF0-15B0A262C8A2}"/>
              </a:ext>
            </a:extLst>
          </p:cNvPr>
          <p:cNvSpPr/>
          <p:nvPr/>
        </p:nvSpPr>
        <p:spPr>
          <a:xfrm>
            <a:off x="1219896" y="661988"/>
            <a:ext cx="2247900" cy="2085975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13822A-C318-4848-96D6-CB86D28FB751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467797" y="1704975"/>
            <a:ext cx="524205" cy="416013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CAA49A-2B17-479A-913F-4DF2EFD0ED6E}"/>
              </a:ext>
            </a:extLst>
          </p:cNvPr>
          <p:cNvCxnSpPr>
            <a:cxnSpLocks/>
            <a:stCxn id="32" idx="2"/>
            <a:endCxn id="73" idx="5"/>
          </p:cNvCxnSpPr>
          <p:nvPr/>
        </p:nvCxnSpPr>
        <p:spPr>
          <a:xfrm flipH="1">
            <a:off x="1722592" y="2747962"/>
            <a:ext cx="621255" cy="260818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802E9F8-FF41-4DBA-8E21-E435B4676E57}"/>
              </a:ext>
            </a:extLst>
          </p:cNvPr>
          <p:cNvCxnSpPr>
            <a:cxnSpLocks/>
            <a:stCxn id="32" idx="3"/>
            <a:endCxn id="16" idx="0"/>
          </p:cNvCxnSpPr>
          <p:nvPr/>
        </p:nvCxnSpPr>
        <p:spPr>
          <a:xfrm>
            <a:off x="3467796" y="1704976"/>
            <a:ext cx="2661350" cy="4098877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72AFD70-0DAE-437B-958D-B4ED0C6418E1}"/>
              </a:ext>
            </a:extLst>
          </p:cNvPr>
          <p:cNvCxnSpPr>
            <a:cxnSpLocks/>
          </p:cNvCxnSpPr>
          <p:nvPr/>
        </p:nvCxnSpPr>
        <p:spPr>
          <a:xfrm flipH="1" flipV="1">
            <a:off x="6237738" y="3788229"/>
            <a:ext cx="45936" cy="21251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44">
            <a:extLst>
              <a:ext uri="{FF2B5EF4-FFF2-40B4-BE49-F238E27FC236}">
                <a16:creationId xmlns:a16="http://schemas.microsoft.com/office/drawing/2014/main" id="{29D25B70-EB8B-43FC-B3E8-B0FAA4F9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Urban Energy Balance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D39B4D-95E5-443D-B80F-352566F22674}"/>
              </a:ext>
            </a:extLst>
          </p:cNvPr>
          <p:cNvCxnSpPr>
            <a:cxnSpLocks/>
          </p:cNvCxnSpPr>
          <p:nvPr/>
        </p:nvCxnSpPr>
        <p:spPr>
          <a:xfrm flipH="1" flipV="1">
            <a:off x="6314775" y="1950213"/>
            <a:ext cx="15201" cy="14611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93F4716-365C-4FA6-8A60-98C0743923C9}"/>
              </a:ext>
            </a:extLst>
          </p:cNvPr>
          <p:cNvCxnSpPr>
            <a:cxnSpLocks/>
            <a:endCxn id="79" idx="37"/>
          </p:cNvCxnSpPr>
          <p:nvPr/>
        </p:nvCxnSpPr>
        <p:spPr>
          <a:xfrm>
            <a:off x="6272671" y="3804648"/>
            <a:ext cx="2107459" cy="15440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Modern architecture with solid fill">
            <a:extLst>
              <a:ext uri="{FF2B5EF4-FFF2-40B4-BE49-F238E27FC236}">
                <a16:creationId xmlns:a16="http://schemas.microsoft.com/office/drawing/2014/main" id="{43E716F2-70EF-1862-34EE-F99D1E3352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657737" y="4481126"/>
            <a:ext cx="992952" cy="992952"/>
          </a:xfrm>
          <a:prstGeom prst="rect">
            <a:avLst/>
          </a:prstGeom>
        </p:spPr>
      </p:pic>
      <p:pic>
        <p:nvPicPr>
          <p:cNvPr id="6" name="Graphic 5" descr="Nails with solid fill">
            <a:extLst>
              <a:ext uri="{FF2B5EF4-FFF2-40B4-BE49-F238E27FC236}">
                <a16:creationId xmlns:a16="http://schemas.microsoft.com/office/drawing/2014/main" id="{44CB6E1B-A7DA-97B7-F671-3BC343B8B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704193" y="4187606"/>
            <a:ext cx="992952" cy="992952"/>
          </a:xfrm>
          <a:prstGeom prst="rect">
            <a:avLst/>
          </a:prstGeom>
        </p:spPr>
      </p:pic>
      <p:pic>
        <p:nvPicPr>
          <p:cNvPr id="10" name="Graphic 9" descr="Renovation (House With Sparkles) with solid fill">
            <a:extLst>
              <a:ext uri="{FF2B5EF4-FFF2-40B4-BE49-F238E27FC236}">
                <a16:creationId xmlns:a16="http://schemas.microsoft.com/office/drawing/2014/main" id="{1DDB85BB-08C4-AB89-C71C-A466DD9646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15344" y="4944033"/>
            <a:ext cx="992952" cy="9929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0ECD40-1DD4-D998-40A7-8583D057DBB1}"/>
              </a:ext>
            </a:extLst>
          </p:cNvPr>
          <p:cNvSpPr/>
          <p:nvPr/>
        </p:nvSpPr>
        <p:spPr>
          <a:xfrm>
            <a:off x="3762290" y="5803854"/>
            <a:ext cx="909473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797E0D-CBEF-721B-838D-BABB77470275}"/>
              </a:ext>
            </a:extLst>
          </p:cNvPr>
          <p:cNvSpPr/>
          <p:nvPr/>
        </p:nvSpPr>
        <p:spPr>
          <a:xfrm>
            <a:off x="5910684" y="5803853"/>
            <a:ext cx="436924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028434-B379-3216-6316-2807599983C3}"/>
              </a:ext>
            </a:extLst>
          </p:cNvPr>
          <p:cNvCxnSpPr>
            <a:cxnSpLocks/>
          </p:cNvCxnSpPr>
          <p:nvPr/>
        </p:nvCxnSpPr>
        <p:spPr>
          <a:xfrm>
            <a:off x="7714411" y="5464210"/>
            <a:ext cx="247131" cy="339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C830823-F789-D442-600B-22871818AD4D}"/>
              </a:ext>
            </a:extLst>
          </p:cNvPr>
          <p:cNvSpPr/>
          <p:nvPr/>
        </p:nvSpPr>
        <p:spPr>
          <a:xfrm>
            <a:off x="7889807" y="5812893"/>
            <a:ext cx="436924" cy="70702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8EB78D4-08DD-B7EB-AE69-33ED3F086611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8108269" y="3924752"/>
            <a:ext cx="7612" cy="18881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F52A80-5B15-8208-4781-07D34D456DA1}"/>
              </a:ext>
            </a:extLst>
          </p:cNvPr>
          <p:cNvCxnSpPr>
            <a:cxnSpLocks/>
          </p:cNvCxnSpPr>
          <p:nvPr/>
        </p:nvCxnSpPr>
        <p:spPr>
          <a:xfrm flipH="1" flipV="1">
            <a:off x="8040883" y="1768715"/>
            <a:ext cx="15201" cy="146113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1CDE78A-3EB5-49A6-F449-39FB60D7B16B}"/>
              </a:ext>
            </a:extLst>
          </p:cNvPr>
          <p:cNvCxnSpPr>
            <a:cxnSpLocks/>
          </p:cNvCxnSpPr>
          <p:nvPr/>
        </p:nvCxnSpPr>
        <p:spPr>
          <a:xfrm>
            <a:off x="8141458" y="3900001"/>
            <a:ext cx="582747" cy="10571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AAB04AF-7C53-3F37-7436-996B54005542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467797" y="1704975"/>
            <a:ext cx="3788447" cy="339656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AB8660B-7528-C7BA-4630-1344D01D0AEA}"/>
              </a:ext>
            </a:extLst>
          </p:cNvPr>
          <p:cNvSpPr/>
          <p:nvPr/>
        </p:nvSpPr>
        <p:spPr>
          <a:xfrm>
            <a:off x="1571742" y="5229749"/>
            <a:ext cx="480135" cy="334999"/>
          </a:xfrm>
          <a:custGeom>
            <a:avLst/>
            <a:gdLst>
              <a:gd name="connsiteX0" fmla="*/ 478510 w 480135"/>
              <a:gd name="connsiteY0" fmla="*/ 1625 h 334999"/>
              <a:gd name="connsiteX1" fmla="*/ 297535 w 480135"/>
              <a:gd name="connsiteY1" fmla="*/ 49250 h 334999"/>
              <a:gd name="connsiteX2" fmla="*/ 248005 w 480135"/>
              <a:gd name="connsiteY2" fmla="*/ 206412 h 334999"/>
              <a:gd name="connsiteX3" fmla="*/ 199428 w 480135"/>
              <a:gd name="connsiteY3" fmla="*/ 266420 h 334999"/>
              <a:gd name="connsiteX4" fmla="*/ 191808 w 480135"/>
              <a:gd name="connsiteY4" fmla="*/ 254990 h 334999"/>
              <a:gd name="connsiteX5" fmla="*/ 150850 w 480135"/>
              <a:gd name="connsiteY5" fmla="*/ 126402 h 334999"/>
              <a:gd name="connsiteX6" fmla="*/ 1308 w 480135"/>
              <a:gd name="connsiteY6" fmla="*/ 87350 h 334999"/>
              <a:gd name="connsiteX7" fmla="*/ 40360 w 480135"/>
              <a:gd name="connsiteY7" fmla="*/ 236892 h 334999"/>
              <a:gd name="connsiteX8" fmla="*/ 159423 w 480135"/>
              <a:gd name="connsiteY8" fmla="*/ 277850 h 334999"/>
              <a:gd name="connsiteX9" fmla="*/ 180378 w 480135"/>
              <a:gd name="connsiteY9" fmla="*/ 316902 h 334999"/>
              <a:gd name="connsiteX10" fmla="*/ 182283 w 480135"/>
              <a:gd name="connsiteY10" fmla="*/ 335000 h 334999"/>
              <a:gd name="connsiteX11" fmla="*/ 221335 w 480135"/>
              <a:gd name="connsiteY11" fmla="*/ 335000 h 334999"/>
              <a:gd name="connsiteX12" fmla="*/ 232765 w 480135"/>
              <a:gd name="connsiteY12" fmla="*/ 287375 h 334999"/>
              <a:gd name="connsiteX13" fmla="*/ 277533 w 480135"/>
              <a:gd name="connsiteY13" fmla="*/ 234035 h 334999"/>
              <a:gd name="connsiteX14" fmla="*/ 430885 w 480135"/>
              <a:gd name="connsiteY14" fmla="*/ 184505 h 334999"/>
              <a:gd name="connsiteX15" fmla="*/ 478510 w 480135"/>
              <a:gd name="connsiteY15" fmla="*/ 1625 h 33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0135" h="334999">
                <a:moveTo>
                  <a:pt x="478510" y="1625"/>
                </a:moveTo>
                <a:cubicBezTo>
                  <a:pt x="478510" y="1625"/>
                  <a:pt x="360400" y="-13615"/>
                  <a:pt x="297535" y="49250"/>
                </a:cubicBezTo>
                <a:cubicBezTo>
                  <a:pt x="251815" y="94970"/>
                  <a:pt x="247053" y="168312"/>
                  <a:pt x="248005" y="206412"/>
                </a:cubicBezTo>
                <a:cubicBezTo>
                  <a:pt x="228003" y="220700"/>
                  <a:pt x="210858" y="241655"/>
                  <a:pt x="199428" y="266420"/>
                </a:cubicBezTo>
                <a:cubicBezTo>
                  <a:pt x="196570" y="262610"/>
                  <a:pt x="194665" y="258800"/>
                  <a:pt x="191808" y="254990"/>
                </a:cubicBezTo>
                <a:cubicBezTo>
                  <a:pt x="192760" y="223557"/>
                  <a:pt x="187998" y="163550"/>
                  <a:pt x="150850" y="126402"/>
                </a:cubicBezTo>
                <a:cubicBezTo>
                  <a:pt x="98463" y="74015"/>
                  <a:pt x="1308" y="87350"/>
                  <a:pt x="1308" y="87350"/>
                </a:cubicBezTo>
                <a:cubicBezTo>
                  <a:pt x="1308" y="87350"/>
                  <a:pt x="-11075" y="184505"/>
                  <a:pt x="40360" y="236892"/>
                </a:cubicBezTo>
                <a:cubicBezTo>
                  <a:pt x="73698" y="270230"/>
                  <a:pt x="127038" y="276897"/>
                  <a:pt x="159423" y="277850"/>
                </a:cubicBezTo>
                <a:cubicBezTo>
                  <a:pt x="168948" y="288327"/>
                  <a:pt x="175615" y="303567"/>
                  <a:pt x="180378" y="316902"/>
                </a:cubicBezTo>
                <a:cubicBezTo>
                  <a:pt x="181330" y="319760"/>
                  <a:pt x="182283" y="326427"/>
                  <a:pt x="182283" y="335000"/>
                </a:cubicBezTo>
                <a:lnTo>
                  <a:pt x="221335" y="335000"/>
                </a:lnTo>
                <a:cubicBezTo>
                  <a:pt x="222288" y="314997"/>
                  <a:pt x="225145" y="303567"/>
                  <a:pt x="232765" y="287375"/>
                </a:cubicBezTo>
                <a:cubicBezTo>
                  <a:pt x="242290" y="264515"/>
                  <a:pt x="258483" y="245465"/>
                  <a:pt x="277533" y="234035"/>
                </a:cubicBezTo>
                <a:cubicBezTo>
                  <a:pt x="316585" y="234987"/>
                  <a:pt x="387070" y="228320"/>
                  <a:pt x="430885" y="184505"/>
                </a:cubicBezTo>
                <a:cubicBezTo>
                  <a:pt x="493750" y="119735"/>
                  <a:pt x="478510" y="1625"/>
                  <a:pt x="478510" y="1625"/>
                </a:cubicBezTo>
                <a:close/>
              </a:path>
            </a:pathLst>
          </a:custGeom>
          <a:solidFill>
            <a:srgbClr val="7CAE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kern="1200">
              <a:solidFill>
                <a:prstClr val="black"/>
              </a:solidFill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E067A669-91B2-644F-C8C6-155E06FFA87B}"/>
              </a:ext>
            </a:extLst>
          </p:cNvPr>
          <p:cNvCxnSpPr>
            <a:cxnSpLocks/>
          </p:cNvCxnSpPr>
          <p:nvPr/>
        </p:nvCxnSpPr>
        <p:spPr>
          <a:xfrm>
            <a:off x="3125736" y="2415509"/>
            <a:ext cx="136859" cy="2800314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621742D1-15C6-2D79-8BA5-A1BAD625548A}"/>
              </a:ext>
            </a:extLst>
          </p:cNvPr>
          <p:cNvCxnSpPr>
            <a:cxnSpLocks/>
          </p:cNvCxnSpPr>
          <p:nvPr/>
        </p:nvCxnSpPr>
        <p:spPr>
          <a:xfrm>
            <a:off x="3165120" y="2447076"/>
            <a:ext cx="1627489" cy="290163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D96FE2A0-B3F1-A80C-A5AB-DE327CA70659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114620" y="1130905"/>
            <a:ext cx="102406" cy="46729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7D4DD3F-A69C-8B5C-AE67-9F1228619D84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4217026" y="5592623"/>
            <a:ext cx="516504" cy="2112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FB04D1D-F4A0-A1FE-0ABC-315DE26C0E45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411820" y="3754413"/>
            <a:ext cx="0" cy="118962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0161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4314" y="1418336"/>
            <a:ext cx="9265285" cy="3644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Fluid</a:t>
            </a:r>
            <a:r>
              <a:rPr sz="3200" spc="-2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Applied</a:t>
            </a:r>
            <a:r>
              <a:rPr sz="32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fabric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reinforced</a:t>
            </a:r>
            <a:r>
              <a:rPr sz="3200" spc="-5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roofs</a:t>
            </a:r>
            <a:r>
              <a:rPr sz="32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20">
                <a:solidFill>
                  <a:srgbClr val="3F3F3F"/>
                </a:solidFill>
                <a:latin typeface="Arial"/>
                <a:cs typeface="Arial"/>
              </a:rPr>
              <a:t>are…</a:t>
            </a:r>
            <a:endParaRPr sz="3200">
              <a:latin typeface="Arial"/>
              <a:cs typeface="Arial"/>
            </a:endParaRPr>
          </a:p>
          <a:p>
            <a:pPr marL="925830" indent="-342265">
              <a:lnSpc>
                <a:spcPct val="100000"/>
              </a:lnSpc>
              <a:spcBef>
                <a:spcPts val="2685"/>
              </a:spcBef>
              <a:buClr>
                <a:srgbClr val="1CACE4"/>
              </a:buClr>
              <a:buSzPct val="79687"/>
              <a:buFont typeface="Wingdings"/>
              <a:buChar char=""/>
              <a:tabLst>
                <a:tab pos="925830" algn="l"/>
              </a:tabLst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Cost</a:t>
            </a:r>
            <a:r>
              <a:rPr sz="3200" spc="-1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Effective</a:t>
            </a:r>
            <a:endParaRPr sz="3200">
              <a:latin typeface="Arial"/>
              <a:cs typeface="Arial"/>
            </a:endParaRPr>
          </a:p>
          <a:p>
            <a:pPr marL="925830" indent="-342265">
              <a:lnSpc>
                <a:spcPct val="100000"/>
              </a:lnSpc>
              <a:spcBef>
                <a:spcPts val="1970"/>
              </a:spcBef>
              <a:buClr>
                <a:srgbClr val="1CACE4"/>
              </a:buClr>
              <a:buSzPct val="79687"/>
              <a:buFont typeface="Wingdings"/>
              <a:buChar char=""/>
              <a:tabLst>
                <a:tab pos="925830" algn="l"/>
              </a:tabLst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Energy</a:t>
            </a:r>
            <a:r>
              <a:rPr sz="32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Efficient</a:t>
            </a:r>
            <a:endParaRPr sz="3200">
              <a:latin typeface="Arial"/>
              <a:cs typeface="Arial"/>
            </a:endParaRPr>
          </a:p>
          <a:p>
            <a:pPr marL="925830" indent="-342265">
              <a:lnSpc>
                <a:spcPct val="100000"/>
              </a:lnSpc>
              <a:spcBef>
                <a:spcPts val="1960"/>
              </a:spcBef>
              <a:buClr>
                <a:srgbClr val="1CACE4"/>
              </a:buClr>
              <a:buSzPct val="79687"/>
              <a:buFont typeface="Wingdings"/>
              <a:buChar char=""/>
              <a:tabLst>
                <a:tab pos="925830" algn="l"/>
              </a:tabLst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Sustainable</a:t>
            </a:r>
            <a:r>
              <a:rPr sz="32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Roofing</a:t>
            </a:r>
            <a:endParaRPr sz="3200">
              <a:latin typeface="Arial"/>
              <a:cs typeface="Arial"/>
            </a:endParaRPr>
          </a:p>
          <a:p>
            <a:pPr marL="522605">
              <a:lnSpc>
                <a:spcPct val="100000"/>
              </a:lnSpc>
              <a:spcBef>
                <a:spcPts val="2675"/>
              </a:spcBef>
            </a:pP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…that</a:t>
            </a:r>
            <a:r>
              <a:rPr sz="3200" spc="-6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eliminates</a:t>
            </a:r>
            <a:r>
              <a:rPr sz="3200" spc="-2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leaks</a:t>
            </a:r>
            <a:r>
              <a:rPr sz="3200" spc="-4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for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32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life</a:t>
            </a:r>
            <a:r>
              <a:rPr sz="3200" spc="-2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of</a:t>
            </a:r>
            <a:r>
              <a:rPr sz="3200" spc="-3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3F3F3F"/>
                </a:solidFill>
                <a:latin typeface="Arial"/>
                <a:cs typeface="Arial"/>
              </a:rPr>
              <a:t>the</a:t>
            </a:r>
            <a:r>
              <a:rPr sz="3200" spc="-45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3F3F3F"/>
                </a:solidFill>
                <a:latin typeface="Arial"/>
                <a:cs typeface="Arial"/>
              </a:rPr>
              <a:t>building.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81619D-D79F-454C-A7EB-75E35FA6B3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223E2-2283-4351-AD97-B7D96A867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3321" y="256928"/>
            <a:ext cx="7047181" cy="1655762"/>
          </a:xfrm>
          <a:solidFill>
            <a:schemeClr val="bg1"/>
          </a:solidFill>
          <a:effectLst>
            <a:softEdge rad="127000"/>
          </a:effectLst>
        </p:spPr>
        <p:txBody>
          <a:bodyPr tIns="1737360" bIns="0">
            <a:normAutofit fontScale="90000"/>
          </a:bodyPr>
          <a:lstStyle/>
          <a:p>
            <a:r>
              <a:rPr lang="en-US" sz="6700" b="1">
                <a:solidFill>
                  <a:srgbClr val="00B0F0"/>
                </a:solidFill>
                <a:latin typeface="+mn-lt"/>
              </a:rPr>
              <a:t>A Roof Like No Other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ED6A72-2EED-4E31-9E2A-5065C8922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2" y="982173"/>
            <a:ext cx="9144000" cy="1655762"/>
          </a:xfrm>
        </p:spPr>
        <p:txBody>
          <a:bodyPr tIns="182880">
            <a:normAutofit/>
          </a:bodyPr>
          <a:lstStyle/>
          <a:p>
            <a:r>
              <a:rPr lang="en-US" sz="3200">
                <a:solidFill>
                  <a:srgbClr val="00B0F0"/>
                </a:solidFill>
              </a:rPr>
              <a:t>Your Guide to Rooftop Excellence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59C54-6CC2-471E-BCC3-CDC86CC5E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25" y="596820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78CA4-4052-43BC-B8C2-474A0CEB13B9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4184388921"/>
      </p:ext>
    </p:extLst>
  </p:cSld>
  <p:clrMapOvr>
    <a:masterClrMapping/>
  </p:clrMapOvr>
  <p:transition spd="med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868012-E9D6-4D93-AB1E-37EAC74E3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3A8D8-A2F1-4DE6-B43B-7D30D7F6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29" y="0"/>
            <a:ext cx="11411339" cy="1451333"/>
          </a:xfrm>
          <a:solidFill>
            <a:schemeClr val="bg1"/>
          </a:solidFill>
          <a:effectLst>
            <a:softEdge rad="114300"/>
          </a:effectLst>
        </p:spPr>
        <p:txBody>
          <a:bodyPr lIns="182880" tIns="274320" bIns="274320">
            <a:normAutofit fontScale="90000"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Green Roofs Provide Ongoing Cost Benefits and Much More!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5A26C-2209-4A46-BE9E-447B9C907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76FAAA-41E4-4C4D-A20B-92A7F712C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09" y="599554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86B89-5727-4E64-AC73-31F9063E6109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2824846691"/>
      </p:ext>
    </p:extLst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682EC-8256-4EC9-8A83-2F5E17E56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3A8D8-A2F1-4DE6-B43B-7D30D7F6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18254"/>
            <a:ext cx="11411339" cy="1614602"/>
          </a:xfrm>
          <a:solidFill>
            <a:schemeClr val="bg1"/>
          </a:solidFill>
          <a:effectLst>
            <a:softEdge rad="114300"/>
          </a:effectLst>
        </p:spPr>
        <p:txBody>
          <a:bodyPr lIns="182880" tIns="457200" rIns="274320" bIns="365760">
            <a:normAutofit fontScale="90000"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Green Roofs Can Turn Ugly Rooftops Into Beautiful Usable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5A26C-2209-4A46-BE9E-447B9C907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84EC8-421B-4511-B991-2A6630B95C61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8AF3E6-D011-0666-E787-7E30FC354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09" y="5995541"/>
            <a:ext cx="1429981" cy="7521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94617627"/>
      </p:ext>
    </p:extLst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E9361-E176-4A30-A70E-70A43B527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065"/>
            <a:ext cx="12192000" cy="6908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3A8D8-A2F1-4DE6-B43B-7D30D7F6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462" y="102145"/>
            <a:ext cx="6937709" cy="1325563"/>
          </a:xfrm>
          <a:solidFill>
            <a:schemeClr val="bg1"/>
          </a:solidFill>
          <a:effectLst>
            <a:softEdge rad="114300"/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Green Roofs Save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5A26C-2209-4A46-BE9E-447B9C907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4D0A4-184C-4F8A-B41E-F0DDD77F8EFB}"/>
              </a:ext>
            </a:extLst>
          </p:cNvPr>
          <p:cNvSpPr txBox="1"/>
          <p:nvPr/>
        </p:nvSpPr>
        <p:spPr>
          <a:xfrm>
            <a:off x="4953000" y="1825625"/>
            <a:ext cx="7077677" cy="1446550"/>
          </a:xfrm>
          <a:prstGeom prst="rect">
            <a:avLst/>
          </a:prstGeom>
          <a:solidFill>
            <a:schemeClr val="bg1"/>
          </a:solidFill>
          <a:effectLst>
            <a:softEdge rad="101600"/>
          </a:effectLst>
        </p:spPr>
        <p:txBody>
          <a:bodyPr wrap="square" lIns="182880" tIns="18288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Roof Life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2x-3x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Turn a 30 Year Roof Into a 90 Year Roof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47474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65BA1-3923-4087-8478-7E7F7666F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22" y="6002775"/>
            <a:ext cx="1353755" cy="712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78F69F-64A7-4F15-98A6-A12A83C2D421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854795775"/>
      </p:ext>
    </p:extLst>
  </p:cSld>
  <p:clrMapOvr>
    <a:masterClrMapping/>
  </p:clrMapOvr>
  <p:transition spd="med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891407-0022-40EB-9892-D8C0051D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48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530DF-1151-4791-965F-AD28A70984C6}"/>
              </a:ext>
            </a:extLst>
          </p:cNvPr>
          <p:cNvSpPr txBox="1"/>
          <p:nvPr/>
        </p:nvSpPr>
        <p:spPr>
          <a:xfrm>
            <a:off x="347031" y="231159"/>
            <a:ext cx="11625942" cy="126188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Stormwater Code Compliance With Benefits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Stormwater compliance means reduced or no water discharge fees.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12AB5-6DA3-49C6-A94C-40601169A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25" y="596820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54CE04-7C07-4951-A023-081CC0B4B971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3932679063"/>
      </p:ext>
    </p:extLst>
  </p:cSld>
  <p:clrMapOvr>
    <a:masterClrMapping/>
  </p:clrMapOvr>
  <p:transition spd="med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BC7A-7143-4350-B170-5B60E7A013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44" b="8809"/>
          <a:stretch/>
        </p:blipFill>
        <p:spPr>
          <a:xfrm>
            <a:off x="0" y="-635001"/>
            <a:ext cx="12233210" cy="7493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195BF-FCA1-48FA-A6AA-5EC03A0235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742" y="601648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291F4-D9CC-4C8D-A933-51DABDFDFFBB}"/>
              </a:ext>
            </a:extLst>
          </p:cNvPr>
          <p:cNvSpPr txBox="1"/>
          <p:nvPr/>
        </p:nvSpPr>
        <p:spPr>
          <a:xfrm>
            <a:off x="645951" y="81868"/>
            <a:ext cx="11031523" cy="141577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 Healing Time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with a natural view heal faster and experience less pain.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2DC1E-1992-4336-92B3-B079DB1C96B6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3158938518"/>
      </p:ext>
    </p:extLst>
  </p:cSld>
  <p:clrMapOvr>
    <a:masterClrMapping/>
  </p:clrMapOvr>
  <p:transition spd="med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6172F37-65BE-4C59-BB70-BAC72DC86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2E681B-550F-4D57-AF48-30BFF961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5" y="167951"/>
            <a:ext cx="11232858" cy="2071910"/>
          </a:xfrm>
          <a:solidFill>
            <a:schemeClr val="bg1"/>
          </a:solidFill>
          <a:effectLst>
            <a:softEdge rad="114300"/>
          </a:effectLst>
        </p:spPr>
        <p:txBody>
          <a:bodyPr>
            <a:noAutofit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They Save Energy</a:t>
            </a:r>
            <a:br>
              <a:rPr lang="en-US" sz="4800" b="1">
                <a:solidFill>
                  <a:srgbClr val="00B0F0"/>
                </a:solidFill>
                <a:latin typeface="+mn-lt"/>
              </a:rPr>
            </a:br>
            <a:r>
              <a:rPr lang="en-US" sz="4000">
                <a:solidFill>
                  <a:srgbClr val="00B0F0"/>
                </a:solidFill>
                <a:latin typeface="+mn-lt"/>
              </a:rPr>
              <a:t>Green roofs reduce AC costs by approx. 10-75% during hot weather.</a:t>
            </a:r>
            <a:endParaRPr lang="en-US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91AD9-A603-4683-A7FB-7A694D1DC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881" y="580042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6D5EDD-BF18-4AE4-8A71-135BCD0791CE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740533113"/>
      </p:ext>
    </p:extLst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B61B2A-5C63-426A-BCF0-1DE139BAB9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F05959-87DC-441E-8B58-F525712BA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360" y="74646"/>
            <a:ext cx="5645020" cy="973978"/>
          </a:xfrm>
          <a:solidFill>
            <a:schemeClr val="bg1"/>
          </a:solidFill>
          <a:effectLst>
            <a:softEdge rad="101600"/>
          </a:effectLst>
        </p:spPr>
        <p:txBody>
          <a:bodyPr>
            <a:noAutofit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Increase Revenue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CBC57-4170-4DFD-9DA0-591D48D72C8A}"/>
              </a:ext>
            </a:extLst>
          </p:cNvPr>
          <p:cNvSpPr txBox="1"/>
          <p:nvPr/>
        </p:nvSpPr>
        <p:spPr>
          <a:xfrm>
            <a:off x="305303" y="2138389"/>
            <a:ext cx="3604224" cy="1292662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  <p:txBody>
          <a:bodyPr wrap="square" t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Visible green roofs can boost rental rates and Increase occupancy.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5C91E-CC54-43F9-8596-636C1936E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991" y="5951423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E992F4-C6FA-4E88-BFCA-893AFB06ED6E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3644489820"/>
      </p:ext>
    </p:extLst>
  </p:cSld>
  <p:clrMapOvr>
    <a:masterClrMapping/>
  </p:clrMapOvr>
  <p:transition spd="med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F053-AB49-4F6E-A2FC-BD490E02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279" y="392102"/>
            <a:ext cx="6930685" cy="1117611"/>
          </a:xfrm>
        </p:spPr>
        <p:txBody>
          <a:bodyPr>
            <a:normAutofit fontScale="90000"/>
          </a:bodyPr>
          <a:lstStyle/>
          <a:p>
            <a:r>
              <a:rPr lang="en-US" sz="6000" b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Boost </a:t>
            </a:r>
            <a:r>
              <a:rPr lang="en-US" sz="6000" b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Solar</a:t>
            </a:r>
            <a:r>
              <a:rPr lang="en-US" sz="6000" b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Output</a:t>
            </a:r>
            <a:br>
              <a:rPr lang="en-US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995E9-81E7-4ADB-B2E6-5BDA2691C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160" y="1107347"/>
            <a:ext cx="4515263" cy="5626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DC78F-0175-47C5-BC64-D7043517FB99}"/>
              </a:ext>
            </a:extLst>
          </p:cNvPr>
          <p:cNvSpPr txBox="1"/>
          <p:nvPr/>
        </p:nvSpPr>
        <p:spPr>
          <a:xfrm>
            <a:off x="665041" y="1928967"/>
            <a:ext cx="5401375" cy="2603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Evaporative Cooling (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LiveRoof plants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cools the air and makes solar panels 5-15% more efficient.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91AE0-47B5-9480-31D1-A659930C8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777" y="5925450"/>
            <a:ext cx="1429981" cy="75217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264702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14D1-3359-13CD-0B71-F9F706C69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Relative Temperature</a:t>
            </a:r>
          </a:p>
        </p:txBody>
      </p:sp>
      <p:pic>
        <p:nvPicPr>
          <p:cNvPr id="6" name="Content Placeholder 5" descr="A graph of different temperature&#10;&#10;Description automatically generated with medium confidence">
            <a:extLst>
              <a:ext uri="{FF2B5EF4-FFF2-40B4-BE49-F238E27FC236}">
                <a16:creationId xmlns:a16="http://schemas.microsoft.com/office/drawing/2014/main" id="{63D8A712-29D9-425A-3B59-649719E8E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1" y="2321279"/>
            <a:ext cx="4535409" cy="302360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83140-0DB3-C28E-346B-8F70DA07AA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EE3A5-CA27-F7C5-A215-0F5A11976D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78" t="18206" r="32098" b="22576"/>
          <a:stretch/>
        </p:blipFill>
        <p:spPr>
          <a:xfrm>
            <a:off x="5846309" y="1656581"/>
            <a:ext cx="4723720" cy="4601458"/>
          </a:xfrm>
          <a:prstGeom prst="rect">
            <a:avLst/>
          </a:prstGeom>
        </p:spPr>
      </p:pic>
      <p:pic>
        <p:nvPicPr>
          <p:cNvPr id="7" name="Picture 6" descr="A black and white map&#10;&#10;Description automatically generated">
            <a:extLst>
              <a:ext uri="{FF2B5EF4-FFF2-40B4-BE49-F238E27FC236}">
                <a16:creationId xmlns:a16="http://schemas.microsoft.com/office/drawing/2014/main" id="{1D6FB1CA-2CFA-4B69-ED73-6609262F6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71" y="1405520"/>
            <a:ext cx="8277729" cy="51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44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CE42B61-3C00-4096-97E0-81E8D7FE2A17}"/>
              </a:ext>
            </a:extLst>
          </p:cNvPr>
          <p:cNvSpPr txBox="1"/>
          <p:nvPr/>
        </p:nvSpPr>
        <p:spPr>
          <a:xfrm>
            <a:off x="231422" y="305345"/>
            <a:ext cx="751161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Productivity and Prevent Employee “Burnout”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employees work in more natural environments, stress is reduced and job satisfaction is increased.</a:t>
            </a:r>
          </a:p>
        </p:txBody>
      </p:sp>
      <p:pic>
        <p:nvPicPr>
          <p:cNvPr id="2050" name="Picture 2" descr="Perennial Vegetated Roof Garden at Nathan Phillips Square of Toronto City Hall">
            <a:extLst>
              <a:ext uri="{FF2B5EF4-FFF2-40B4-BE49-F238E27FC236}">
                <a16:creationId xmlns:a16="http://schemas.microsoft.com/office/drawing/2014/main" id="{CB33BE64-6533-4B70-BBFE-ABCBC229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4" y="2458837"/>
            <a:ext cx="6058734" cy="40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A7E0D1-DD4A-4623-8F6B-41E7A0624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6" y="342295"/>
            <a:ext cx="4253492" cy="6380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97F26-748D-4635-A4F2-3A16B4635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856" y="5790292"/>
            <a:ext cx="1449359" cy="7623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196B4-5656-4177-BCEA-9AD20CEC0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68" y="5735630"/>
            <a:ext cx="1449359" cy="762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570267-C00F-4077-B531-45102D5878B2}"/>
              </a:ext>
            </a:extLst>
          </p:cNvPr>
          <p:cNvSpPr txBox="1"/>
          <p:nvPr/>
        </p:nvSpPr>
        <p:spPr>
          <a:xfrm>
            <a:off x="486585" y="6133575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3578223705"/>
      </p:ext>
    </p:extLst>
  </p:cSld>
  <p:clrMapOvr>
    <a:masterClrMapping/>
  </p:clrMapOvr>
  <p:transition spd="med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49B0D6-C830-4582-912A-D4B6EB13D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76"/>
            <a:ext cx="12192000" cy="6800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2FE9-EFDF-4BF3-8058-744E2576B705}"/>
              </a:ext>
            </a:extLst>
          </p:cNvPr>
          <p:cNvSpPr txBox="1"/>
          <p:nvPr/>
        </p:nvSpPr>
        <p:spPr>
          <a:xfrm>
            <a:off x="201336" y="335033"/>
            <a:ext cx="11601974" cy="1354217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Display Stewardship to Foster Goodwill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Vegetated roofs filter pollutants from runoff before it reaches waterways.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D549F-C4A5-4AE4-8153-5D6B8B611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492" y="596820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A88AA-214D-4B88-AB7F-9DFF6618DCF5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2847743847"/>
      </p:ext>
    </p:extLst>
  </p:cSld>
  <p:clrMapOvr>
    <a:masterClrMapping/>
  </p:clrMapOvr>
  <p:transition spd="med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578965-336F-4336-BC96-F63142711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62B9CA-AC82-46DC-AFBC-57A59A2A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934" y="118002"/>
            <a:ext cx="5977187" cy="1324904"/>
          </a:xfrm>
          <a:solidFill>
            <a:schemeClr val="bg1"/>
          </a:solidFill>
          <a:effectLst>
            <a:softEdge rad="88900"/>
          </a:effectLst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Promote Your Cause</a:t>
            </a:r>
            <a:br>
              <a:rPr lang="en-US" sz="5400" b="1">
                <a:solidFill>
                  <a:srgbClr val="00B0F0"/>
                </a:solidFill>
              </a:rPr>
            </a:br>
            <a:r>
              <a:rPr lang="en-US" sz="2800" b="1">
                <a:solidFill>
                  <a:srgbClr val="00B0F0"/>
                </a:solidFill>
                <a:latin typeface="+mn-lt"/>
              </a:rPr>
              <a:t>Like this cancer treatment hospital.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BC9C7-15B7-4937-8CCD-B0DF091A2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67" y="6032926"/>
            <a:ext cx="1449359" cy="7623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1D4CD5-077D-482B-BF40-72A3B72BEB60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4220713393"/>
      </p:ext>
    </p:extLst>
  </p:cSld>
  <p:clrMapOvr>
    <a:masterClrMapping/>
  </p:clrMapOvr>
  <p:transition spd="med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E23E31-F821-41F8-BD57-D05E2A72E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93"/>
            <a:ext cx="12192001" cy="6830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921D68-0A30-4B03-B111-F69AC173A0AF}"/>
              </a:ext>
            </a:extLst>
          </p:cNvPr>
          <p:cNvSpPr txBox="1"/>
          <p:nvPr/>
        </p:nvSpPr>
        <p:spPr>
          <a:xfrm>
            <a:off x="136484" y="242597"/>
            <a:ext cx="5499206" cy="1508105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Expand Usable 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B3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Rooftop gardens with pathways and patios make buildings more usable.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0A178-BA54-4CAF-A61A-64ACF5BDB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25" y="596820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ADC63-6302-4C3C-9CCB-B52CBB141E67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3138499049"/>
      </p:ext>
    </p:extLst>
  </p:cSld>
  <p:clrMapOvr>
    <a:masterClrMapping/>
  </p:clrMapOvr>
  <p:transition spd="med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16A57-19AD-4764-8C38-73B6D7DDA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45" y="1"/>
            <a:ext cx="1226664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65818B-F332-4B3D-8CBC-F07B9E47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144" y="106877"/>
            <a:ext cx="6214388" cy="1325563"/>
          </a:xfrm>
          <a:solidFill>
            <a:schemeClr val="bg1"/>
          </a:solidFill>
          <a:effectLst>
            <a:softEdge rad="88900"/>
          </a:effectLst>
        </p:spPr>
        <p:txBody>
          <a:bodyPr>
            <a:noAutofit/>
          </a:bodyPr>
          <a:lstStyle/>
          <a:p>
            <a:pPr algn="ctr"/>
            <a:r>
              <a:rPr lang="en-US" sz="5400" b="1">
                <a:solidFill>
                  <a:srgbClr val="00B0F0"/>
                </a:solidFill>
                <a:latin typeface="+mn-lt"/>
              </a:rPr>
              <a:t>Retrofit for Posterity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EFFBF-2F79-4314-82C8-3656E3DA1B7E}"/>
              </a:ext>
            </a:extLst>
          </p:cNvPr>
          <p:cNvSpPr txBox="1"/>
          <p:nvPr/>
        </p:nvSpPr>
        <p:spPr>
          <a:xfrm>
            <a:off x="9051722" y="1703028"/>
            <a:ext cx="274217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 Roofs are for </a:t>
            </a: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well as </a:t>
            </a: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buildings.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04C14-A857-4C8B-B4E4-CC8B1ECFF8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25" y="596820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E7357-848E-40FF-9EAC-F89A5A611E1E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4187037227"/>
      </p:ext>
    </p:extLst>
  </p:cSld>
  <p:clrMapOvr>
    <a:masterClrMapping/>
  </p:clrMapOvr>
  <p:transition spd="med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CF734-8BE9-4D1B-BA6B-74B4E4600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6B292A-26D1-46A0-AD94-F49E9CA0510F}"/>
              </a:ext>
            </a:extLst>
          </p:cNvPr>
          <p:cNvSpPr txBox="1">
            <a:spLocks/>
          </p:cNvSpPr>
          <p:nvPr/>
        </p:nvSpPr>
        <p:spPr>
          <a:xfrm>
            <a:off x="1862357" y="168421"/>
            <a:ext cx="7683632" cy="1098317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Green Roofs are Beautiful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E7264-2AD3-4056-B599-59E274671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325" y="5968201"/>
            <a:ext cx="1429981" cy="7521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93A07D-14DF-4D83-9E28-D05ACAFF9972}"/>
              </a:ext>
            </a:extLst>
          </p:cNvPr>
          <p:cNvSpPr txBox="1"/>
          <p:nvPr/>
        </p:nvSpPr>
        <p:spPr>
          <a:xfrm>
            <a:off x="0" y="6488667"/>
            <a:ext cx="1601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LiveRoof LLC</a:t>
            </a:r>
          </a:p>
        </p:txBody>
      </p:sp>
    </p:spTree>
    <p:extLst>
      <p:ext uri="{BB962C8B-B14F-4D97-AF65-F5344CB8AC3E}">
        <p14:creationId xmlns:p14="http://schemas.microsoft.com/office/powerpoint/2010/main" val="1455828709"/>
      </p:ext>
    </p:extLst>
  </p:cSld>
  <p:clrMapOvr>
    <a:masterClrMapping/>
  </p:clrMapOvr>
  <p:transition spd="med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solidFill>
                  <a:srgbClr val="00B050"/>
                </a:solidFill>
              </a:rPr>
              <a:t>LiveRoof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>
                <a:solidFill>
                  <a:srgbClr val="00B050"/>
                </a:solidFill>
              </a:rPr>
              <a:t>Green Roof Modules</a:t>
            </a:r>
          </a:p>
          <a:p>
            <a:r>
              <a:rPr lang="en-US" sz="2400">
                <a:solidFill>
                  <a:srgbClr val="00B050"/>
                </a:solidFill>
              </a:rPr>
              <a:t>4.25” STANDARD Vegetated Module</a:t>
            </a:r>
          </a:p>
          <a:p>
            <a:r>
              <a:rPr lang="en-US" sz="2400">
                <a:solidFill>
                  <a:srgbClr val="00B050"/>
                </a:solidFill>
              </a:rPr>
              <a:t>6.5” DEEP Vegetated Module</a:t>
            </a:r>
          </a:p>
          <a:p>
            <a:r>
              <a:rPr lang="en-US" sz="2400">
                <a:solidFill>
                  <a:srgbClr val="00B050"/>
                </a:solidFill>
              </a:rPr>
              <a:t>8” MAXX Vegetated Module</a:t>
            </a:r>
          </a:p>
          <a:p>
            <a:pPr marL="0" indent="0">
              <a:buNone/>
            </a:pPr>
            <a:r>
              <a:rPr lang="en-US" u="sng" err="1">
                <a:solidFill>
                  <a:srgbClr val="00B0F0"/>
                </a:solidFill>
              </a:rPr>
              <a:t>RoofBlue</a:t>
            </a:r>
            <a:endParaRPr lang="en-US" u="sng">
              <a:solidFill>
                <a:srgbClr val="00B0F0"/>
              </a:solidFill>
            </a:endParaRPr>
          </a:p>
          <a:p>
            <a:r>
              <a:rPr lang="en-US" sz="2400" u="sng">
                <a:solidFill>
                  <a:srgbClr val="00B0F0"/>
                </a:solidFill>
              </a:rPr>
              <a:t>RETAIN</a:t>
            </a:r>
          </a:p>
          <a:p>
            <a:r>
              <a:rPr lang="en-US" sz="2400" u="sng">
                <a:solidFill>
                  <a:srgbClr val="00B0F0"/>
                </a:solidFill>
              </a:rPr>
              <a:t>DETAIN</a:t>
            </a:r>
          </a:p>
          <a:p>
            <a:pPr marL="0" indent="0">
              <a:buNone/>
            </a:pPr>
            <a:r>
              <a:rPr lang="en-US" u="sng" err="1">
                <a:solidFill>
                  <a:schemeClr val="accent3">
                    <a:lumMod val="75000"/>
                  </a:schemeClr>
                </a:solidFill>
              </a:rPr>
              <a:t>RoofEdge</a:t>
            </a:r>
            <a:endParaRPr lang="en-US" u="sng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u="sng">
                <a:solidFill>
                  <a:schemeClr val="accent3">
                    <a:lumMod val="75000"/>
                  </a:schemeClr>
                </a:solidFill>
              </a:rPr>
              <a:t>4.25, 6.5 and 8 inch aluminum edging and corners</a:t>
            </a:r>
          </a:p>
          <a:p>
            <a:pPr marL="0" indent="0">
              <a:buNone/>
            </a:pPr>
            <a:r>
              <a:rPr lang="en-US" u="sng">
                <a:solidFill>
                  <a:schemeClr val="accent2">
                    <a:lumMod val="75000"/>
                  </a:schemeClr>
                </a:solidFill>
              </a:rPr>
              <a:t>RoofStone</a:t>
            </a:r>
          </a:p>
          <a:p>
            <a:r>
              <a:rPr lang="en-US" sz="2400" u="sng">
                <a:solidFill>
                  <a:schemeClr val="accent2">
                    <a:lumMod val="75000"/>
                  </a:schemeClr>
                </a:solidFill>
              </a:rPr>
              <a:t>Non pedestal paver system</a:t>
            </a:r>
          </a:p>
          <a:p>
            <a:endParaRPr lang="en-US" sz="2400" u="sng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u="sng">
              <a:solidFill>
                <a:srgbClr val="00B0F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76254"/>
      </p:ext>
    </p:extLst>
  </p:cSld>
  <p:clrMapOvr>
    <a:masterClrMapping/>
  </p:clrMapOvr>
  <p:transition spd="med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  <a:latin typeface="Bahnschrift SemiBold Condensed" panose="020B0502040204020203" pitchFamily="34" charset="0"/>
              </a:rPr>
              <a:t>4.25” STANDARD Module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Module with soil elevators installed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Engineered soil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9640"/>
            <a:ext cx="5183188" cy="3455458"/>
          </a:xfrm>
        </p:spPr>
      </p:pic>
    </p:spTree>
    <p:extLst>
      <p:ext uri="{BB962C8B-B14F-4D97-AF65-F5344CB8AC3E}">
        <p14:creationId xmlns:p14="http://schemas.microsoft.com/office/powerpoint/2010/main" val="4046121036"/>
      </p:ext>
    </p:extLst>
  </p:cSld>
  <p:clrMapOvr>
    <a:masterClrMapping/>
  </p:clrMapOvr>
  <p:transition spd="med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00B050"/>
                </a:solidFill>
              </a:rPr>
              <a:t>Vegetated Module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032" y="1690688"/>
            <a:ext cx="7719935" cy="5146623"/>
          </a:xfrm>
        </p:spPr>
      </p:pic>
    </p:spTree>
    <p:extLst>
      <p:ext uri="{BB962C8B-B14F-4D97-AF65-F5344CB8AC3E}">
        <p14:creationId xmlns:p14="http://schemas.microsoft.com/office/powerpoint/2010/main" val="4269108065"/>
      </p:ext>
    </p:extLst>
  </p:cSld>
  <p:clrMapOvr>
    <a:masterClrMapping/>
  </p:clrMapOvr>
  <p:transition spd="med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873AFE-9C4D-4DFC-AF1F-F20F042CE483}"/>
              </a:ext>
            </a:extLst>
          </p:cNvPr>
          <p:cNvSpPr txBox="1"/>
          <p:nvPr/>
        </p:nvSpPr>
        <p:spPr>
          <a:xfrm>
            <a:off x="1908819" y="732349"/>
            <a:ext cx="111949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3C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                    has 2 great options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3C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Enhanced Stormwater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7BD6F-28F9-4CFE-AA35-0F5BC3E6C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85" y="2270986"/>
            <a:ext cx="5785503" cy="4350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FF562-3A90-4849-AF34-92A01788C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34" y="368403"/>
            <a:ext cx="1933942" cy="861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C556B-FE56-4C10-8A23-655E910ED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5" y="2909576"/>
            <a:ext cx="2971800" cy="628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C780CA-56B3-4AF0-9205-E6EDA6EF8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020" y="3000250"/>
            <a:ext cx="2962275" cy="57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5AA0DB-FC1E-4C7D-940C-DE82D3591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9869" y="4325218"/>
            <a:ext cx="2479324" cy="1870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E52049-1EDA-4BCC-BA27-4F78D1528F1B}"/>
              </a:ext>
            </a:extLst>
          </p:cNvPr>
          <p:cNvSpPr txBox="1"/>
          <p:nvPr/>
        </p:nvSpPr>
        <p:spPr>
          <a:xfrm>
            <a:off x="504202" y="3699779"/>
            <a:ext cx="18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Reduce Runoff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F5C4E4-3C51-40D8-A27D-F681DFAF6EF4}"/>
              </a:ext>
            </a:extLst>
          </p:cNvPr>
          <p:cNvSpPr txBox="1"/>
          <p:nvPr/>
        </p:nvSpPr>
        <p:spPr>
          <a:xfrm>
            <a:off x="9347675" y="3593496"/>
            <a:ext cx="165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Delay Runoff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CB6F9-EB3B-49C4-B127-6F2E5F6EF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857" y="4556757"/>
            <a:ext cx="2690465" cy="14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601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84F6C1-9AEC-47FB-A9FD-70F8877A6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35" y="861918"/>
            <a:ext cx="8085530" cy="56187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2B697-74A9-47A8-813B-20E462329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err="1"/>
              <a:t>Klesse</a:t>
            </a:r>
            <a:r>
              <a:rPr lang="en-US"/>
              <a:t> College of Engineering and Integrated Design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87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8D11D35-15C8-4C53-850D-4B88068ED13D}"/>
              </a:ext>
            </a:extLst>
          </p:cNvPr>
          <p:cNvSpPr txBox="1"/>
          <p:nvPr/>
        </p:nvSpPr>
        <p:spPr>
          <a:xfrm>
            <a:off x="922958" y="1305346"/>
            <a:ext cx="99608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RoofBlue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 RETAIN captures and </a:t>
            </a:r>
            <a:r>
              <a:rPr kumimoji="0" lang="en-US" sz="24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retains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 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storm water.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Later transfers storm water upward to the plant roots, for plant growth and transpiration (to the atmosphere).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9E891-D401-4B03-BA39-19504E2A5FD6}"/>
              </a:ext>
            </a:extLst>
          </p:cNvPr>
          <p:cNvSpPr txBox="1"/>
          <p:nvPr/>
        </p:nvSpPr>
        <p:spPr>
          <a:xfrm>
            <a:off x="3648948" y="382016"/>
            <a:ext cx="18860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30000" noProof="0">
                <a:ln>
                  <a:noFill/>
                </a:ln>
                <a:solidFill>
                  <a:srgbClr val="0092CF"/>
                </a:solidFill>
                <a:effectLst/>
                <a:uLnTx/>
                <a:uFillTx/>
                <a:latin typeface="Brandon Grotesque Bold"/>
                <a:ea typeface="Calibri" panose="020F0502020204030204" pitchFamily="34" charset="0"/>
                <a:cs typeface="Segoe UI" panose="020B0502040204020203" pitchFamily="34" charset="0"/>
              </a:rPr>
              <a:t>RETAIN™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5E805-4B08-413A-B7A2-9D6FEA8910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4" y="382016"/>
            <a:ext cx="2591204" cy="762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BE236-4344-461B-9312-896C8CAE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0249"/>
            <a:ext cx="6063538" cy="3347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476" y="3011625"/>
            <a:ext cx="5409216" cy="36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826"/>
      </p:ext>
    </p:extLst>
  </p:cSld>
  <p:clrMapOvr>
    <a:masterClrMapping/>
  </p:clrMapOvr>
  <p:transition spd="med">
    <p:pull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D4F44-9E30-4740-AF7B-48D8D3E58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397" y="2174647"/>
            <a:ext cx="10515600" cy="4351338"/>
          </a:xfrm>
        </p:spPr>
        <p:txBody>
          <a:bodyPr/>
          <a:lstStyle/>
          <a:p>
            <a:pPr algn="l"/>
            <a:r>
              <a:rPr lang="en-US"/>
              <a:t>University study shows 46% Retention with                 Standard  and 66% when combined with </a:t>
            </a:r>
            <a:r>
              <a:rPr lang="en-US" b="1" err="1"/>
              <a:t>RoofBlue</a:t>
            </a:r>
            <a:r>
              <a:rPr lang="en-US" b="1"/>
              <a:t> Retain </a:t>
            </a:r>
            <a:r>
              <a:rPr lang="en-US"/>
              <a:t>during one year. </a:t>
            </a:r>
          </a:p>
          <a:p>
            <a:pPr algn="l"/>
            <a:r>
              <a:rPr lang="en-US"/>
              <a:t>Study showed that with medium rain events(.041”-1”)  </a:t>
            </a:r>
            <a:r>
              <a:rPr lang="en-US" err="1"/>
              <a:t>RoofBlue</a:t>
            </a:r>
            <a:r>
              <a:rPr lang="en-US"/>
              <a:t> Retain captured over </a:t>
            </a:r>
            <a:r>
              <a:rPr lang="en-US" u="sng"/>
              <a:t>80% on average</a:t>
            </a:r>
            <a:r>
              <a:rPr lang="en-US"/>
              <a:t>.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endParaRPr lang="en-US" b="1" i="0">
              <a:solidFill>
                <a:srgbClr val="17B060"/>
              </a:solidFill>
              <a:effectLst/>
              <a:latin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73AFE-9C4D-4DFC-AF1F-F20F042CE483}"/>
              </a:ext>
            </a:extLst>
          </p:cNvPr>
          <p:cNvSpPr txBox="1"/>
          <p:nvPr/>
        </p:nvSpPr>
        <p:spPr>
          <a:xfrm>
            <a:off x="2234369" y="714649"/>
            <a:ext cx="111949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3C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RETAIN™ REDUCES STORMWATER RUNOFF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839262-4BCF-45A7-99EA-6E9A5B22E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7" y="332015"/>
            <a:ext cx="1933942" cy="861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E94BD-EA11-4B77-B675-BD197E6E0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49" y="1988364"/>
            <a:ext cx="1213210" cy="5405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8588D-536D-4F34-BED9-3883FD65C51A}"/>
              </a:ext>
            </a:extLst>
          </p:cNvPr>
          <p:cNvSpPr txBox="1"/>
          <p:nvPr/>
        </p:nvSpPr>
        <p:spPr>
          <a:xfrm>
            <a:off x="9801375" y="5378349"/>
            <a:ext cx="18860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30000" noProof="0">
                <a:ln>
                  <a:noFill/>
                </a:ln>
                <a:solidFill>
                  <a:srgbClr val="0092CF"/>
                </a:solidFill>
                <a:effectLst/>
                <a:uLnTx/>
                <a:uFillTx/>
                <a:latin typeface="Brandon Grotesque Bold"/>
                <a:ea typeface="Calibri" panose="020F0502020204030204" pitchFamily="34" charset="0"/>
                <a:cs typeface="Segoe UI" panose="020B0502040204020203" pitchFamily="34" charset="0"/>
              </a:rPr>
              <a:t>RETAIN™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11FDC8-BBB7-4838-A441-03354F24F2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71" y="5419556"/>
            <a:ext cx="2304304" cy="678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D2F38A-1E2B-46B9-904A-893EA425E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083" y="4116578"/>
            <a:ext cx="4720991" cy="260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60096"/>
      </p:ext>
    </p:extLst>
  </p:cSld>
  <p:clrMapOvr>
    <a:masterClrMapping/>
  </p:clrMapOvr>
  <p:transition spd="med">
    <p:pull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51641C-1C95-4297-9E1C-164E75B9BCBC}"/>
              </a:ext>
            </a:extLst>
          </p:cNvPr>
          <p:cNvGraphicFramePr>
            <a:graphicFrameLocks noGrp="1"/>
          </p:cNvGraphicFramePr>
          <p:nvPr/>
        </p:nvGraphicFramePr>
        <p:xfrm>
          <a:off x="856034" y="3808379"/>
          <a:ext cx="10701236" cy="2413568"/>
        </p:xfrm>
        <a:graphic>
          <a:graphicData uri="http://schemas.openxmlformats.org/drawingml/2006/table">
            <a:tbl>
              <a:tblPr firstRow="1" firstCol="1" bandRow="1"/>
              <a:tblGrid>
                <a:gridCol w="4672082">
                  <a:extLst>
                    <a:ext uri="{9D8B030D-6E8A-4147-A177-3AD203B41FA5}">
                      <a16:colId xmlns:a16="http://schemas.microsoft.com/office/drawing/2014/main" val="2349659023"/>
                    </a:ext>
                  </a:extLst>
                </a:gridCol>
                <a:gridCol w="1506058">
                  <a:extLst>
                    <a:ext uri="{9D8B030D-6E8A-4147-A177-3AD203B41FA5}">
                      <a16:colId xmlns:a16="http://schemas.microsoft.com/office/drawing/2014/main" val="249983041"/>
                    </a:ext>
                  </a:extLst>
                </a:gridCol>
                <a:gridCol w="1506058">
                  <a:extLst>
                    <a:ext uri="{9D8B030D-6E8A-4147-A177-3AD203B41FA5}">
                      <a16:colId xmlns:a16="http://schemas.microsoft.com/office/drawing/2014/main" val="992703903"/>
                    </a:ext>
                  </a:extLst>
                </a:gridCol>
                <a:gridCol w="1506058">
                  <a:extLst>
                    <a:ext uri="{9D8B030D-6E8A-4147-A177-3AD203B41FA5}">
                      <a16:colId xmlns:a16="http://schemas.microsoft.com/office/drawing/2014/main" val="1076044192"/>
                    </a:ext>
                  </a:extLst>
                </a:gridCol>
                <a:gridCol w="1510980">
                  <a:extLst>
                    <a:ext uri="{9D8B030D-6E8A-4147-A177-3AD203B41FA5}">
                      <a16:colId xmlns:a16="http://schemas.microsoft.com/office/drawing/2014/main" val="2831997137"/>
                    </a:ext>
                  </a:extLst>
                </a:gridCol>
              </a:tblGrid>
              <a:tr h="6994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Water Holding Capacity</a:t>
                      </a:r>
                      <a:b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</a:t>
                      </a:r>
                      <a:r>
                        <a:rPr lang="en-US" sz="1800" b="1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RoofBlue</a:t>
                      </a:r>
                      <a:r>
                        <a:rPr lang="en-US" sz="18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RETAIN module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2.16 in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1.35 gal/ft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230589"/>
                  </a:ext>
                </a:extLst>
              </a:tr>
              <a:tr h="2991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LIVEROOF MODULE SIZE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DEEP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MAXX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775450"/>
                  </a:ext>
                </a:extLst>
              </a:tr>
              <a:tr h="4891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Water Volume</a:t>
                      </a:r>
                      <a:r>
                        <a:rPr lang="en-US" sz="18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Retention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(LiveRoof Module + </a:t>
                      </a:r>
                      <a:r>
                        <a:rPr lang="en-US" sz="1800" b="1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RoofBlue</a:t>
                      </a:r>
                      <a:r>
                        <a:rPr lang="en-US" sz="18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RETAIN)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3.17 in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2.05 gal/ft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3.91 in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2.45 gal/ft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4.51 in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2.85 gal/ft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5.31 in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3.35 gal/ft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059149"/>
                  </a:ext>
                </a:extLst>
              </a:tr>
              <a:tr h="8044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Dead Load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(LiveRoof Module + </a:t>
                      </a:r>
                      <a:r>
                        <a:rPr lang="en-US" sz="1800" b="1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RoofBlue</a:t>
                      </a:r>
                      <a:r>
                        <a:rPr lang="en-US" sz="18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RETAIN</a:t>
                      </a: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≤29.5 lbs/ft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≤41.5 lbs/ft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≤62.5 lbs/ft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≤77.5 </a:t>
                      </a:r>
                      <a:r>
                        <a:rPr lang="en-US" sz="180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lbs</a:t>
                      </a: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/ft</a:t>
                      </a:r>
                      <a:r>
                        <a:rPr lang="en-US" sz="18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43181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9E96290-BE85-4412-90EC-75F91C626AB1}"/>
              </a:ext>
            </a:extLst>
          </p:cNvPr>
          <p:cNvSpPr txBox="1"/>
          <p:nvPr/>
        </p:nvSpPr>
        <p:spPr>
          <a:xfrm>
            <a:off x="3300356" y="3049621"/>
            <a:ext cx="7606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Water Storage of LiveRoof Module and Retain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0E025E-0D87-4A9D-A479-7B6CE7219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17" y="1569319"/>
            <a:ext cx="3155408" cy="9285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8DB2E9-47ED-4F83-A4B8-2DB2D97005D1}"/>
              </a:ext>
            </a:extLst>
          </p:cNvPr>
          <p:cNvSpPr txBox="1"/>
          <p:nvPr/>
        </p:nvSpPr>
        <p:spPr>
          <a:xfrm>
            <a:off x="9378540" y="1569319"/>
            <a:ext cx="18860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30000" noProof="0">
                <a:ln>
                  <a:noFill/>
                </a:ln>
                <a:solidFill>
                  <a:srgbClr val="0092CF"/>
                </a:solidFill>
                <a:effectLst/>
                <a:uLnTx/>
                <a:uFillTx/>
                <a:latin typeface="Brandon Grotesque Bold"/>
                <a:ea typeface="Calibri" panose="020F0502020204030204" pitchFamily="34" charset="0"/>
                <a:cs typeface="Segoe UI" panose="020B0502040204020203" pitchFamily="34" charset="0"/>
              </a:rPr>
              <a:t>RETAIN™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B26504-D452-40DC-9723-B2FCA49A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36" y="243292"/>
            <a:ext cx="4786737" cy="2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23721"/>
      </p:ext>
    </p:extLst>
  </p:cSld>
  <p:clrMapOvr>
    <a:masterClrMapping/>
  </p:clrMapOvr>
  <p:transition spd="med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C05334-C165-4445-9CAA-E926B1627796}"/>
              </a:ext>
            </a:extLst>
          </p:cNvPr>
          <p:cNvSpPr txBox="1"/>
          <p:nvPr/>
        </p:nvSpPr>
        <p:spPr>
          <a:xfrm>
            <a:off x="278363" y="2391981"/>
            <a:ext cx="36733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When used with control flow drains,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RoofBlue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 panose="020B0503020203020204" pitchFamily="34" charset="0"/>
                <a:ea typeface="+mn-ea"/>
                <a:cs typeface="+mn-cs"/>
              </a:rPr>
              <a:t> DETAIN expands the usefulness of a green roof system as a stormwater management tool.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EE268-A146-4E01-9FC8-F5D053D2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205" y="87908"/>
            <a:ext cx="8235820" cy="66146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C162F-36C4-4784-B531-923DA49CEE80}"/>
              </a:ext>
            </a:extLst>
          </p:cNvPr>
          <p:cNvSpPr txBox="1"/>
          <p:nvPr/>
        </p:nvSpPr>
        <p:spPr>
          <a:xfrm>
            <a:off x="5194568" y="2012758"/>
            <a:ext cx="2091447" cy="553998"/>
          </a:xfrm>
          <a:prstGeom prst="rect">
            <a:avLst/>
          </a:prstGeom>
          <a:solidFill>
            <a:schemeClr val="bg1"/>
          </a:solidFill>
        </p:spPr>
        <p:txBody>
          <a:bodyPr wrap="square" tIns="9144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Flow Drain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7F4D6-9B70-432E-BBC1-F942F7E54D34}"/>
              </a:ext>
            </a:extLst>
          </p:cNvPr>
          <p:cNvSpPr txBox="1"/>
          <p:nvPr/>
        </p:nvSpPr>
        <p:spPr>
          <a:xfrm>
            <a:off x="5194567" y="2476444"/>
            <a:ext cx="2091447" cy="553998"/>
          </a:xfrm>
          <a:prstGeom prst="rect">
            <a:avLst/>
          </a:prstGeom>
          <a:solidFill>
            <a:schemeClr val="bg1"/>
          </a:solidFill>
        </p:spPr>
        <p:txBody>
          <a:bodyPr wrap="square" tIns="9144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RoofEdge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3871D-348B-4603-A73A-56E93F3A3CEC}"/>
              </a:ext>
            </a:extLst>
          </p:cNvPr>
          <p:cNvSpPr txBox="1"/>
          <p:nvPr/>
        </p:nvSpPr>
        <p:spPr>
          <a:xfrm>
            <a:off x="5194567" y="3079082"/>
            <a:ext cx="2091447" cy="553998"/>
          </a:xfrm>
          <a:prstGeom prst="rect">
            <a:avLst/>
          </a:prstGeom>
          <a:solidFill>
            <a:schemeClr val="bg1"/>
          </a:solidFill>
        </p:spPr>
        <p:txBody>
          <a:bodyPr wrap="square" tIns="9144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LiveRoof Module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688FD-ACDB-4FF1-9ACD-7DF2922D8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" y="297847"/>
            <a:ext cx="1968726" cy="579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DA47B9-60CB-4988-BA48-3F43115D8A42}"/>
              </a:ext>
            </a:extLst>
          </p:cNvPr>
          <p:cNvSpPr txBox="1"/>
          <p:nvPr/>
        </p:nvSpPr>
        <p:spPr>
          <a:xfrm>
            <a:off x="2247089" y="297847"/>
            <a:ext cx="1968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0092CF"/>
                </a:solidFill>
                <a:effectLst/>
                <a:uLnTx/>
                <a:uFillTx/>
                <a:latin typeface="Brandon Grotesque Bold"/>
                <a:ea typeface="Calibri" panose="020F0502020204030204" pitchFamily="34" charset="0"/>
                <a:cs typeface="Segoe UI" panose="020B0502040204020203" pitchFamily="34" charset="0"/>
              </a:rPr>
              <a:t>DETAIN™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91105"/>
      </p:ext>
    </p:extLst>
  </p:cSld>
  <p:clrMapOvr>
    <a:masterClrMapping/>
  </p:clrMapOvr>
  <p:transition spd="med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69E6-ACDE-4195-A4AC-B8338D7E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0522" y="174843"/>
            <a:ext cx="11224470" cy="1325563"/>
          </a:xfrm>
        </p:spPr>
        <p:txBody>
          <a:bodyPr/>
          <a:lstStyle/>
          <a:p>
            <a:pPr algn="ctr"/>
            <a:r>
              <a:rPr lang="en-US"/>
              <a:t>Another Effective option from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6591E-80F5-43F4-A003-07768C0DBE46}"/>
              </a:ext>
            </a:extLst>
          </p:cNvPr>
          <p:cNvSpPr/>
          <p:nvPr/>
        </p:nvSpPr>
        <p:spPr>
          <a:xfrm rot="2470968">
            <a:off x="8727718" y="2908778"/>
            <a:ext cx="33779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Delays stormwater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EC7D4-88D2-47C7-A370-AC1E0E0E1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34" y="168572"/>
            <a:ext cx="1933942" cy="861630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158B27A-6D8F-4D51-B4D0-0BE45A0C8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26606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0B9FCB1-7CE6-4D7E-80A3-DE8EF019D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201" y="15365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1CD55BF-3578-469A-89C1-E1FAF0A4FDAA}"/>
              </a:ext>
            </a:extLst>
          </p:cNvPr>
          <p:cNvGraphicFramePr>
            <a:graphicFrameLocks noGrp="1"/>
          </p:cNvGraphicFramePr>
          <p:nvPr/>
        </p:nvGraphicFramePr>
        <p:xfrm>
          <a:off x="752030" y="4079101"/>
          <a:ext cx="9735384" cy="2417701"/>
        </p:xfrm>
        <a:graphic>
          <a:graphicData uri="http://schemas.openxmlformats.org/drawingml/2006/table">
            <a:tbl>
              <a:tblPr firstRow="1" firstCol="1" bandRow="1"/>
              <a:tblGrid>
                <a:gridCol w="5316418">
                  <a:extLst>
                    <a:ext uri="{9D8B030D-6E8A-4147-A177-3AD203B41FA5}">
                      <a16:colId xmlns:a16="http://schemas.microsoft.com/office/drawing/2014/main" val="714327259"/>
                    </a:ext>
                  </a:extLst>
                </a:gridCol>
                <a:gridCol w="4418966">
                  <a:extLst>
                    <a:ext uri="{9D8B030D-6E8A-4147-A177-3AD203B41FA5}">
                      <a16:colId xmlns:a16="http://schemas.microsoft.com/office/drawing/2014/main" val="2161927795"/>
                    </a:ext>
                  </a:extLst>
                </a:gridCol>
              </a:tblGrid>
              <a:tr h="3471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Water Depth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 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212758"/>
                  </a:ext>
                </a:extLst>
              </a:tr>
              <a:tr h="3471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Void Space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90.5%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211874"/>
                  </a:ext>
                </a:extLst>
              </a:tr>
              <a:tr h="7182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 Water Volume </a:t>
                      </a:r>
                      <a:r>
                        <a:rPr lang="en-US" sz="24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Detention</a:t>
                      </a:r>
                      <a:br>
                        <a:rPr lang="en-US" sz="24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below the green roof system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 in</a:t>
                      </a:r>
                      <a:r>
                        <a:rPr lang="en-US" sz="24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/ 0.26 ft</a:t>
                      </a:r>
                      <a:r>
                        <a:rPr lang="en-US" sz="24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1.97 gal/ft</a:t>
                      </a:r>
                      <a:r>
                        <a:rPr lang="en-US" sz="24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170112"/>
                  </a:ext>
                </a:extLst>
              </a:tr>
              <a:tr h="720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/>
                        <a:t>Additional design dead load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18.2 </a:t>
                      </a:r>
                      <a:r>
                        <a:rPr lang="en-US" sz="2400" err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lbs</a:t>
                      </a:r>
                      <a:r>
                        <a:rPr lang="en-US" sz="24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/ft</a:t>
                      </a:r>
                      <a:r>
                        <a:rPr lang="en-US" sz="2400" baseline="300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00722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99932BF-8C05-486D-B6B2-D007248D3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3" y="3456774"/>
            <a:ext cx="2056571" cy="605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96E38A-2931-4BD8-987A-8184275214A0}"/>
              </a:ext>
            </a:extLst>
          </p:cNvPr>
          <p:cNvSpPr txBox="1"/>
          <p:nvPr/>
        </p:nvSpPr>
        <p:spPr>
          <a:xfrm>
            <a:off x="8417850" y="3456774"/>
            <a:ext cx="15684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srgbClr val="0092CF"/>
                </a:solidFill>
                <a:effectLst/>
                <a:uLnTx/>
                <a:uFillTx/>
                <a:latin typeface="Brandon Grotesque Bold"/>
                <a:ea typeface="Calibri" panose="020F0502020204030204" pitchFamily="34" charset="0"/>
                <a:cs typeface="Segoe UI" panose="020B0502040204020203" pitchFamily="34" charset="0"/>
              </a:rPr>
              <a:t>DETAIN™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38B7D0-D336-42C3-9235-E008A489D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770" r="7638" b="12501"/>
          <a:stretch/>
        </p:blipFill>
        <p:spPr bwMode="auto">
          <a:xfrm>
            <a:off x="1355599" y="1423604"/>
            <a:ext cx="3749184" cy="2417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396B14-4837-4C95-ADBF-4687329B562A}"/>
              </a:ext>
            </a:extLst>
          </p:cNvPr>
          <p:cNvSpPr txBox="1"/>
          <p:nvPr/>
        </p:nvSpPr>
        <p:spPr>
          <a:xfrm>
            <a:off x="1347962" y="3775537"/>
            <a:ext cx="8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2CF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+mn-cs"/>
              </a:rPr>
              <a:t>for use with control-flow drains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98126"/>
      </p:ext>
    </p:extLst>
  </p:cSld>
  <p:clrMapOvr>
    <a:masterClrMapping/>
  </p:clrMapOvr>
  <p:transition spd="med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bg2">
                    <a:lumMod val="50000"/>
                  </a:schemeClr>
                </a:solidFill>
              </a:rPr>
              <a:t>RoofEdge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® Aluminum Edge Restraint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18796"/>
            <a:ext cx="5183188" cy="3457145"/>
          </a:xfrm>
        </p:spPr>
      </p:pic>
    </p:spTree>
    <p:extLst>
      <p:ext uri="{BB962C8B-B14F-4D97-AF65-F5344CB8AC3E}">
        <p14:creationId xmlns:p14="http://schemas.microsoft.com/office/powerpoint/2010/main" val="16838440"/>
      </p:ext>
    </p:extLst>
  </p:cSld>
  <p:clrMapOvr>
    <a:masterClrMapping/>
  </p:clrMapOvr>
  <p:transition spd="med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RoofStone® Integrated Pavers</a:t>
            </a:r>
            <a:br>
              <a:rPr lang="en-US" b="1"/>
            </a:b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95211" y="1727616"/>
            <a:ext cx="4346809" cy="41334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Contributes to </a:t>
            </a:r>
            <a:r>
              <a:rPr lang="en-US" b="1" err="1"/>
              <a:t>Stormwater</a:t>
            </a:r>
            <a:r>
              <a:rPr lang="en-US" b="1"/>
              <a:t> Management:</a:t>
            </a:r>
            <a:r>
              <a:rPr lang="en-US"/>
              <a:t>  In a recent study, RoofStone pavers</a:t>
            </a:r>
            <a:r>
              <a:rPr lang="en-US" b="1"/>
              <a:t> retained 25% </a:t>
            </a:r>
            <a:r>
              <a:rPr lang="en-US"/>
              <a:t>of annual rainfall.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Integrates with weight, height and dimensions of LiveRoof </a:t>
            </a:r>
            <a:r>
              <a:rPr lang="en-US">
                <a:hlinkClick r:id="rId2"/>
              </a:rPr>
              <a:t>Standard</a:t>
            </a:r>
            <a:r>
              <a:rPr lang="en-US"/>
              <a:t> and </a:t>
            </a:r>
            <a:r>
              <a:rPr lang="en-US">
                <a:hlinkClick r:id="rId3"/>
              </a:rPr>
              <a:t>Deep</a:t>
            </a:r>
            <a:r>
              <a:rPr lang="en-US"/>
              <a:t> modules.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Installs in 1/10th time and labor as traditional pedestal and paver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Eliminates the need for </a:t>
            </a:r>
            <a:r>
              <a:rPr lang="en-US" err="1">
                <a:hlinkClick r:id="rId4"/>
              </a:rPr>
              <a:t>RoofEdge</a:t>
            </a:r>
            <a:r>
              <a:rPr lang="en-US"/>
              <a:t> between pavers and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Recycled plastic base.</a:t>
            </a:r>
          </a:p>
          <a:p>
            <a:endParaRPr lang="en-US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347" r="7785"/>
          <a:stretch/>
        </p:blipFill>
        <p:spPr>
          <a:xfrm>
            <a:off x="4646951" y="1004341"/>
            <a:ext cx="6708437" cy="4856709"/>
          </a:xfrm>
        </p:spPr>
      </p:pic>
    </p:spTree>
    <p:extLst>
      <p:ext uri="{BB962C8B-B14F-4D97-AF65-F5344CB8AC3E}">
        <p14:creationId xmlns:p14="http://schemas.microsoft.com/office/powerpoint/2010/main" val="376312875"/>
      </p:ext>
    </p:extLst>
  </p:cSld>
  <p:clrMapOvr>
    <a:masterClrMapping/>
  </p:clrMapOvr>
  <p:transition spd="med">
    <p:pull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RoofStone® Integrated Pavers</a:t>
            </a:r>
            <a:br>
              <a:rPr lang="en-US" b="1"/>
            </a:b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ADA Compliant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 when set on pitch of ¼” per 1′ or less.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Size: 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24″ L x 12″ W x 4″ H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Weight: 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50 </a:t>
            </a:r>
            <a:r>
              <a:rPr lang="en-US" err="1">
                <a:solidFill>
                  <a:schemeClr val="bg2">
                    <a:lumMod val="25000"/>
                  </a:schemeClr>
                </a:solidFill>
              </a:rPr>
              <a:t>lbs</a:t>
            </a:r>
            <a:endParaRPr lang="en-US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Finish: 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Beautiful artisan surface, top edge chamfered, sides with chip-preventing, water-conducting standoffs.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LEED Interface: 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Base of 95% post-industrial polypropylene. Concrete recycled content varies with paver color.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Compressive Strength: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 5000+ psi at 28 days; exceeds SPRI standard of 3000 psi by greater than 50%.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Flexural Strength: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 770+ psi at 28 days per ASTM C140.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Water Absorption: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 Less than 5% by cold water method at 28 days per ASTM C140.</a:t>
            </a:r>
          </a:p>
          <a:p>
            <a:r>
              <a:rPr lang="en-US" b="1">
                <a:solidFill>
                  <a:schemeClr val="bg2">
                    <a:lumMod val="25000"/>
                  </a:schemeClr>
                </a:solidFill>
              </a:rPr>
              <a:t>Air Content:</a:t>
            </a:r>
            <a:r>
              <a:rPr lang="en-US">
                <a:solidFill>
                  <a:schemeClr val="bg2">
                    <a:lumMod val="25000"/>
                  </a:schemeClr>
                </a:solidFill>
              </a:rPr>
              <a:t>  4 to 8% maximum.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87002"/>
      </p:ext>
    </p:extLst>
  </p:cSld>
  <p:clrMapOvr>
    <a:masterClrMapping/>
  </p:clrMapOvr>
  <p:transition spd="med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925" y="0"/>
            <a:ext cx="3932237" cy="1600200"/>
          </a:xfrm>
        </p:spPr>
        <p:txBody>
          <a:bodyPr/>
          <a:lstStyle/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RoofStone® Integrated Pavers</a:t>
            </a:r>
            <a:br>
              <a:rPr lang="en-US" b="1"/>
            </a:b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22" y="-132084"/>
            <a:ext cx="6172200" cy="355930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925" y="2072391"/>
            <a:ext cx="3932237" cy="3811588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8122" y="3483430"/>
          <a:ext cx="10515600" cy="28727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0091CF"/>
                          </a:solidFill>
                          <a:effectLst/>
                          <a:latin typeface="var(--h4_typography-font-family)"/>
                        </a:rPr>
                        <a:t>RoofStone</a:t>
                      </a:r>
                      <a:br>
                        <a:rPr lang="en-US" b="1">
                          <a:solidFill>
                            <a:srgbClr val="0091CF"/>
                          </a:solidFill>
                          <a:effectLst/>
                          <a:latin typeface="var(--h4_typography-font-family)"/>
                        </a:rPr>
                      </a:br>
                      <a:r>
                        <a:rPr lang="en-US" b="1">
                          <a:solidFill>
                            <a:srgbClr val="0091CF"/>
                          </a:solidFill>
                          <a:effectLst/>
                          <a:latin typeface="var(--h4_typography-font-family)"/>
                        </a:rPr>
                        <a:t>Paver</a:t>
                      </a:r>
                      <a:endParaRPr lang="en-US">
                        <a:effectLst/>
                        <a:latin typeface="var(--h4_typography-font-family)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effectLst/>
                          <a:latin typeface="var(--h4_typography-font-family)"/>
                        </a:rPr>
                        <a:t>Conventional</a:t>
                      </a:r>
                      <a:br>
                        <a:rPr lang="en-US" b="1">
                          <a:effectLst/>
                          <a:latin typeface="var(--h4_typography-font-family)"/>
                        </a:rPr>
                      </a:br>
                      <a:r>
                        <a:rPr lang="en-US" b="1">
                          <a:effectLst/>
                          <a:latin typeface="var(--h4_typography-font-family)"/>
                        </a:rPr>
                        <a:t>Pedestal &amp;  Paver</a:t>
                      </a:r>
                      <a:endParaRPr lang="en-US">
                        <a:effectLst/>
                        <a:latin typeface="var(--h4_typography-font-family)"/>
                      </a:endParaRPr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effectLst/>
                        </a:rPr>
                        <a:t>Pedestal</a:t>
                      </a:r>
                      <a:endParaRPr lang="en-US">
                        <a:effectLst/>
                      </a:endParaRP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Built-in</a:t>
                      </a: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Purchased separately</a:t>
                      </a: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Edging</a:t>
                      </a:r>
                      <a:endParaRPr lang="en-US">
                        <a:effectLst/>
                      </a:endParaRP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Not required at green roof interface</a:t>
                      </a: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Required</a:t>
                      </a: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</a:rPr>
                        <a:t>Installation</a:t>
                      </a:r>
                      <a:endParaRPr lang="en-US">
                        <a:effectLst/>
                      </a:endParaRP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Fast, easy, inexpensive, labor saving</a:t>
                      </a: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Can be cumbersome and costly</a:t>
                      </a:r>
                    </a:p>
                  </a:txBody>
                  <a:tcPr marL="190500" marR="190500" marT="95250" marB="95250" anchor="ctr">
                    <a:lnL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449194"/>
      </p:ext>
    </p:extLst>
  </p:cSld>
  <p:clrMapOvr>
    <a:masterClrMapping/>
  </p:clrMapOvr>
  <p:transition spd="med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4" descr="A picture containing text, bed, bedclothes&#10;&#10;Description automatically generated">
            <a:extLst>
              <a:ext uri="{FF2B5EF4-FFF2-40B4-BE49-F238E27FC236}">
                <a16:creationId xmlns:a16="http://schemas.microsoft.com/office/drawing/2014/main" id="{FCA6B798-6F76-1495-A77F-497D21263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36" r="41532"/>
          <a:stretch/>
        </p:blipFill>
        <p:spPr>
          <a:xfrm>
            <a:off x="0" y="0"/>
            <a:ext cx="290161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765" y="257287"/>
            <a:ext cx="9374530" cy="1354217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hlinkClick r:id="rId4"/>
              </a:rPr>
              <a:t>LoanSTAR Revolving Loan Program</a:t>
            </a:r>
            <a:endParaRPr lang="en-US" sz="4400" b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C9D79D-6424-0746-B7B4-E65680D6137F}"/>
              </a:ext>
            </a:extLst>
          </p:cNvPr>
          <p:cNvSpPr/>
          <p:nvPr/>
        </p:nvSpPr>
        <p:spPr>
          <a:xfrm>
            <a:off x="272165" y="6089265"/>
            <a:ext cx="20569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16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 Area Council of Governments</a:t>
            </a:r>
            <a:endParaRPr lang="en-US" sz="900" dirty="0">
              <a:solidFill>
                <a:srgbClr val="00168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35DEF-EFD7-741E-590F-81396F9E916B}"/>
              </a:ext>
            </a:extLst>
          </p:cNvPr>
          <p:cNvSpPr txBox="1"/>
          <p:nvPr/>
        </p:nvSpPr>
        <p:spPr>
          <a:xfrm>
            <a:off x="3773983" y="1841948"/>
            <a:ext cx="7914409" cy="4247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30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Revolving loan to finance energy-related, cost-reduction retrofit projects</a:t>
            </a:r>
          </a:p>
          <a:p>
            <a:endParaRPr lang="en-US" dirty="0"/>
          </a:p>
          <a:p>
            <a:r>
              <a:rPr lang="en-US" dirty="0"/>
              <a:t>Cities, counties, independent school districts, state agencies, public institutions of higher education and tax-supported public hospital districts are eligible</a:t>
            </a:r>
          </a:p>
          <a:p>
            <a:endParaRPr lang="en-US" dirty="0"/>
          </a:p>
          <a:p>
            <a:r>
              <a:rPr lang="en-US" sz="2300" dirty="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Loans repaid from energy cost savings realized by projects. Up to $6 million in financing</a:t>
            </a:r>
          </a:p>
          <a:p>
            <a:endParaRPr lang="en-US" dirty="0"/>
          </a:p>
          <a:p>
            <a:r>
              <a:rPr lang="en-US" dirty="0"/>
              <a:t>Borrower must own and occupy the facility where the proposed retrofit project will occur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3BCC31-2F09-7DDB-7DD5-303E4629BD3F}"/>
              </a:ext>
            </a:extLst>
          </p:cNvPr>
          <p:cNvGrpSpPr/>
          <p:nvPr/>
        </p:nvGrpSpPr>
        <p:grpSpPr>
          <a:xfrm>
            <a:off x="3103437" y="2794166"/>
            <a:ext cx="452757" cy="452757"/>
            <a:chOff x="5081138" y="3474074"/>
            <a:chExt cx="452757" cy="45275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6FD420-42E8-810F-A4D6-5669EAD82F24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004353-2A54-81FB-63D2-9E7CC4DBA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A76033-431B-B616-324D-90EBC9950D14}"/>
              </a:ext>
            </a:extLst>
          </p:cNvPr>
          <p:cNvGrpSpPr/>
          <p:nvPr/>
        </p:nvGrpSpPr>
        <p:grpSpPr>
          <a:xfrm>
            <a:off x="3111418" y="5261395"/>
            <a:ext cx="452757" cy="452757"/>
            <a:chOff x="5081138" y="3474074"/>
            <a:chExt cx="452757" cy="45275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782172-8EC5-C2EB-9D99-7FED1152E093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D10E35-AE8C-99DA-F582-C4FE17D8D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C64C66-8E5D-4351-C666-0FF103CF3595}"/>
              </a:ext>
            </a:extLst>
          </p:cNvPr>
          <p:cNvGrpSpPr/>
          <p:nvPr/>
        </p:nvGrpSpPr>
        <p:grpSpPr>
          <a:xfrm>
            <a:off x="3108710" y="4203206"/>
            <a:ext cx="452757" cy="452757"/>
            <a:chOff x="5081138" y="3474074"/>
            <a:chExt cx="452757" cy="45275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E5253D6-C49D-2BCB-7756-C3E3113D81F1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95941E-4F7A-7BB4-D8EE-601AB4A7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A57AD32-247D-855A-9102-A2F42D966D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497" y="6197748"/>
            <a:ext cx="7301716" cy="45210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sz="2800" b="1" dirty="0">
                <a:solidFill>
                  <a:srgbClr val="001689"/>
                </a:solidFill>
              </a:rPr>
              <a:t>Open enrollment begins June 1, 2024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F04F1B-CD5F-5ED7-2E67-AEDBB200DAF9}"/>
              </a:ext>
            </a:extLst>
          </p:cNvPr>
          <p:cNvGrpSpPr/>
          <p:nvPr/>
        </p:nvGrpSpPr>
        <p:grpSpPr>
          <a:xfrm>
            <a:off x="3103653" y="1787751"/>
            <a:ext cx="452757" cy="452757"/>
            <a:chOff x="5081138" y="3474074"/>
            <a:chExt cx="452757" cy="45275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E3804D-7447-FE27-839F-69E2E85CED01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220FB5C-062C-C475-5C2A-3700AD116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56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37BD12-5564-394B-DDD9-FADE04A13B54}"/>
              </a:ext>
            </a:extLst>
          </p:cNvPr>
          <p:cNvGrpSpPr/>
          <p:nvPr/>
        </p:nvGrpSpPr>
        <p:grpSpPr>
          <a:xfrm>
            <a:off x="2960440" y="1534073"/>
            <a:ext cx="6055741" cy="4738906"/>
            <a:chOff x="0" y="1078230"/>
            <a:chExt cx="2704087" cy="20499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3B254E-4E0E-D761-A1D1-1BA53B42AD61}"/>
                </a:ext>
              </a:extLst>
            </p:cNvPr>
            <p:cNvGrpSpPr/>
            <p:nvPr/>
          </p:nvGrpSpPr>
          <p:grpSpPr>
            <a:xfrm>
              <a:off x="39112" y="1078230"/>
              <a:ext cx="2664975" cy="2049980"/>
              <a:chOff x="39112" y="1078230"/>
              <a:chExt cx="2664975" cy="204998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C8F5EEC-FDC6-3D6D-1A38-3CEBE6143509}"/>
                  </a:ext>
                </a:extLst>
              </p:cNvPr>
              <p:cNvSpPr/>
              <p:nvPr/>
            </p:nvSpPr>
            <p:spPr>
              <a:xfrm>
                <a:off x="1691397" y="2472217"/>
                <a:ext cx="1012690" cy="655993"/>
              </a:xfrm>
              <a:custGeom>
                <a:avLst/>
                <a:gdLst>
                  <a:gd name="connsiteX0" fmla="*/ 0 w 1012690"/>
                  <a:gd name="connsiteY0" fmla="*/ 65599 h 655993"/>
                  <a:gd name="connsiteX1" fmla="*/ 65599 w 1012690"/>
                  <a:gd name="connsiteY1" fmla="*/ 0 h 655993"/>
                  <a:gd name="connsiteX2" fmla="*/ 947091 w 1012690"/>
                  <a:gd name="connsiteY2" fmla="*/ 0 h 655993"/>
                  <a:gd name="connsiteX3" fmla="*/ 1012690 w 1012690"/>
                  <a:gd name="connsiteY3" fmla="*/ 65599 h 655993"/>
                  <a:gd name="connsiteX4" fmla="*/ 1012690 w 1012690"/>
                  <a:gd name="connsiteY4" fmla="*/ 590394 h 655993"/>
                  <a:gd name="connsiteX5" fmla="*/ 947091 w 1012690"/>
                  <a:gd name="connsiteY5" fmla="*/ 655993 h 655993"/>
                  <a:gd name="connsiteX6" fmla="*/ 65599 w 1012690"/>
                  <a:gd name="connsiteY6" fmla="*/ 655993 h 655993"/>
                  <a:gd name="connsiteX7" fmla="*/ 0 w 1012690"/>
                  <a:gd name="connsiteY7" fmla="*/ 590394 h 655993"/>
                  <a:gd name="connsiteX8" fmla="*/ 0 w 1012690"/>
                  <a:gd name="connsiteY8" fmla="*/ 65599 h 65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690" h="655993">
                    <a:moveTo>
                      <a:pt x="0" y="65599"/>
                    </a:moveTo>
                    <a:cubicBezTo>
                      <a:pt x="0" y="29370"/>
                      <a:pt x="29370" y="0"/>
                      <a:pt x="65599" y="0"/>
                    </a:cubicBezTo>
                    <a:lnTo>
                      <a:pt x="947091" y="0"/>
                    </a:lnTo>
                    <a:cubicBezTo>
                      <a:pt x="983320" y="0"/>
                      <a:pt x="1012690" y="29370"/>
                      <a:pt x="1012690" y="65599"/>
                    </a:cubicBezTo>
                    <a:lnTo>
                      <a:pt x="1012690" y="590394"/>
                    </a:lnTo>
                    <a:cubicBezTo>
                      <a:pt x="1012690" y="626623"/>
                      <a:pt x="983320" y="655993"/>
                      <a:pt x="947091" y="655993"/>
                    </a:cubicBezTo>
                    <a:lnTo>
                      <a:pt x="65599" y="655993"/>
                    </a:lnTo>
                    <a:cubicBezTo>
                      <a:pt x="29370" y="655993"/>
                      <a:pt x="0" y="626623"/>
                      <a:pt x="0" y="590394"/>
                    </a:cubicBezTo>
                    <a:lnTo>
                      <a:pt x="0" y="65599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8217" tIns="216508" rIns="45720" bIns="52510" numCol="1" spcCol="1270" anchor="b" anchorCtr="0">
                <a:noAutofit/>
              </a:bodyPr>
              <a:lstStyle/>
              <a:p>
                <a:pPr marL="57150" lvl="1" indent="-57150" algn="r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Tolerable</a:t>
                </a: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F2CE97B-9BEE-798B-9CEF-64B8E225BE43}"/>
                  </a:ext>
                </a:extLst>
              </p:cNvPr>
              <p:cNvSpPr/>
              <p:nvPr/>
            </p:nvSpPr>
            <p:spPr>
              <a:xfrm>
                <a:off x="39112" y="2472217"/>
                <a:ext cx="1012690" cy="655993"/>
              </a:xfrm>
              <a:custGeom>
                <a:avLst/>
                <a:gdLst>
                  <a:gd name="connsiteX0" fmla="*/ 0 w 1012690"/>
                  <a:gd name="connsiteY0" fmla="*/ 65599 h 655993"/>
                  <a:gd name="connsiteX1" fmla="*/ 65599 w 1012690"/>
                  <a:gd name="connsiteY1" fmla="*/ 0 h 655993"/>
                  <a:gd name="connsiteX2" fmla="*/ 947091 w 1012690"/>
                  <a:gd name="connsiteY2" fmla="*/ 0 h 655993"/>
                  <a:gd name="connsiteX3" fmla="*/ 1012690 w 1012690"/>
                  <a:gd name="connsiteY3" fmla="*/ 65599 h 655993"/>
                  <a:gd name="connsiteX4" fmla="*/ 1012690 w 1012690"/>
                  <a:gd name="connsiteY4" fmla="*/ 590394 h 655993"/>
                  <a:gd name="connsiteX5" fmla="*/ 947091 w 1012690"/>
                  <a:gd name="connsiteY5" fmla="*/ 655993 h 655993"/>
                  <a:gd name="connsiteX6" fmla="*/ 65599 w 1012690"/>
                  <a:gd name="connsiteY6" fmla="*/ 655993 h 655993"/>
                  <a:gd name="connsiteX7" fmla="*/ 0 w 1012690"/>
                  <a:gd name="connsiteY7" fmla="*/ 590394 h 655993"/>
                  <a:gd name="connsiteX8" fmla="*/ 0 w 1012690"/>
                  <a:gd name="connsiteY8" fmla="*/ 65599 h 65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690" h="655993">
                    <a:moveTo>
                      <a:pt x="0" y="65599"/>
                    </a:moveTo>
                    <a:cubicBezTo>
                      <a:pt x="0" y="29370"/>
                      <a:pt x="29370" y="0"/>
                      <a:pt x="65599" y="0"/>
                    </a:cubicBezTo>
                    <a:lnTo>
                      <a:pt x="947091" y="0"/>
                    </a:lnTo>
                    <a:cubicBezTo>
                      <a:pt x="983320" y="0"/>
                      <a:pt x="1012690" y="29370"/>
                      <a:pt x="1012690" y="65599"/>
                    </a:cubicBezTo>
                    <a:lnTo>
                      <a:pt x="1012690" y="590394"/>
                    </a:lnTo>
                    <a:cubicBezTo>
                      <a:pt x="1012690" y="626623"/>
                      <a:pt x="983320" y="655993"/>
                      <a:pt x="947091" y="655993"/>
                    </a:cubicBezTo>
                    <a:lnTo>
                      <a:pt x="65599" y="655993"/>
                    </a:lnTo>
                    <a:cubicBezTo>
                      <a:pt x="29370" y="655993"/>
                      <a:pt x="0" y="626623"/>
                      <a:pt x="0" y="590394"/>
                    </a:cubicBezTo>
                    <a:lnTo>
                      <a:pt x="0" y="65599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216508" rIns="318217" bIns="52510" numCol="1" spcCol="1270" anchor="b" anchorCtr="0">
                <a:noAutofit/>
              </a:bodyPr>
              <a:lstStyle/>
              <a:p>
                <a:pPr marL="57150" lvl="1" indent="-57150" algn="l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Affordable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BB35470-DFC5-35DF-28F0-094CB5835893}"/>
                  </a:ext>
                </a:extLst>
              </p:cNvPr>
              <p:cNvSpPr/>
              <p:nvPr/>
            </p:nvSpPr>
            <p:spPr>
              <a:xfrm>
                <a:off x="1691397" y="1078230"/>
                <a:ext cx="1012690" cy="655993"/>
              </a:xfrm>
              <a:custGeom>
                <a:avLst/>
                <a:gdLst>
                  <a:gd name="connsiteX0" fmla="*/ 0 w 1012690"/>
                  <a:gd name="connsiteY0" fmla="*/ 65599 h 655993"/>
                  <a:gd name="connsiteX1" fmla="*/ 65599 w 1012690"/>
                  <a:gd name="connsiteY1" fmla="*/ 0 h 655993"/>
                  <a:gd name="connsiteX2" fmla="*/ 947091 w 1012690"/>
                  <a:gd name="connsiteY2" fmla="*/ 0 h 655993"/>
                  <a:gd name="connsiteX3" fmla="*/ 1012690 w 1012690"/>
                  <a:gd name="connsiteY3" fmla="*/ 65599 h 655993"/>
                  <a:gd name="connsiteX4" fmla="*/ 1012690 w 1012690"/>
                  <a:gd name="connsiteY4" fmla="*/ 590394 h 655993"/>
                  <a:gd name="connsiteX5" fmla="*/ 947091 w 1012690"/>
                  <a:gd name="connsiteY5" fmla="*/ 655993 h 655993"/>
                  <a:gd name="connsiteX6" fmla="*/ 65599 w 1012690"/>
                  <a:gd name="connsiteY6" fmla="*/ 655993 h 655993"/>
                  <a:gd name="connsiteX7" fmla="*/ 0 w 1012690"/>
                  <a:gd name="connsiteY7" fmla="*/ 590394 h 655993"/>
                  <a:gd name="connsiteX8" fmla="*/ 0 w 1012690"/>
                  <a:gd name="connsiteY8" fmla="*/ 65599 h 65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690" h="655993">
                    <a:moveTo>
                      <a:pt x="0" y="65599"/>
                    </a:moveTo>
                    <a:cubicBezTo>
                      <a:pt x="0" y="29370"/>
                      <a:pt x="29370" y="0"/>
                      <a:pt x="65599" y="0"/>
                    </a:cubicBezTo>
                    <a:lnTo>
                      <a:pt x="947091" y="0"/>
                    </a:lnTo>
                    <a:cubicBezTo>
                      <a:pt x="983320" y="0"/>
                      <a:pt x="1012690" y="29370"/>
                      <a:pt x="1012690" y="65599"/>
                    </a:cubicBezTo>
                    <a:lnTo>
                      <a:pt x="1012690" y="590394"/>
                    </a:lnTo>
                    <a:cubicBezTo>
                      <a:pt x="1012690" y="626623"/>
                      <a:pt x="983320" y="655993"/>
                      <a:pt x="947091" y="655993"/>
                    </a:cubicBezTo>
                    <a:lnTo>
                      <a:pt x="65599" y="655993"/>
                    </a:lnTo>
                    <a:cubicBezTo>
                      <a:pt x="29370" y="655993"/>
                      <a:pt x="0" y="626623"/>
                      <a:pt x="0" y="590394"/>
                    </a:cubicBezTo>
                    <a:lnTo>
                      <a:pt x="0" y="65599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18217" tIns="14410" rIns="45720" bIns="216508" numCol="1" spcCol="1270" anchor="t" anchorCtr="0">
                <a:noAutofit/>
              </a:bodyPr>
              <a:lstStyle/>
              <a:p>
                <a:pPr marL="57150" lvl="1" indent="-57150" algn="r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Environmental</a:t>
                </a: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D2B3522-C948-1CFA-949A-32D5DADE42A0}"/>
                  </a:ext>
                </a:extLst>
              </p:cNvPr>
              <p:cNvSpPr/>
              <p:nvPr/>
            </p:nvSpPr>
            <p:spPr>
              <a:xfrm>
                <a:off x="39112" y="1078230"/>
                <a:ext cx="1012690" cy="655993"/>
              </a:xfrm>
              <a:custGeom>
                <a:avLst/>
                <a:gdLst>
                  <a:gd name="connsiteX0" fmla="*/ 0 w 1012690"/>
                  <a:gd name="connsiteY0" fmla="*/ 65599 h 655993"/>
                  <a:gd name="connsiteX1" fmla="*/ 65599 w 1012690"/>
                  <a:gd name="connsiteY1" fmla="*/ 0 h 655993"/>
                  <a:gd name="connsiteX2" fmla="*/ 947091 w 1012690"/>
                  <a:gd name="connsiteY2" fmla="*/ 0 h 655993"/>
                  <a:gd name="connsiteX3" fmla="*/ 1012690 w 1012690"/>
                  <a:gd name="connsiteY3" fmla="*/ 65599 h 655993"/>
                  <a:gd name="connsiteX4" fmla="*/ 1012690 w 1012690"/>
                  <a:gd name="connsiteY4" fmla="*/ 590394 h 655993"/>
                  <a:gd name="connsiteX5" fmla="*/ 947091 w 1012690"/>
                  <a:gd name="connsiteY5" fmla="*/ 655993 h 655993"/>
                  <a:gd name="connsiteX6" fmla="*/ 65599 w 1012690"/>
                  <a:gd name="connsiteY6" fmla="*/ 655993 h 655993"/>
                  <a:gd name="connsiteX7" fmla="*/ 0 w 1012690"/>
                  <a:gd name="connsiteY7" fmla="*/ 590394 h 655993"/>
                  <a:gd name="connsiteX8" fmla="*/ 0 w 1012690"/>
                  <a:gd name="connsiteY8" fmla="*/ 65599 h 65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2690" h="655993">
                    <a:moveTo>
                      <a:pt x="0" y="65599"/>
                    </a:moveTo>
                    <a:cubicBezTo>
                      <a:pt x="0" y="29370"/>
                      <a:pt x="29370" y="0"/>
                      <a:pt x="65599" y="0"/>
                    </a:cubicBezTo>
                    <a:lnTo>
                      <a:pt x="947091" y="0"/>
                    </a:lnTo>
                    <a:cubicBezTo>
                      <a:pt x="983320" y="0"/>
                      <a:pt x="1012690" y="29370"/>
                      <a:pt x="1012690" y="65599"/>
                    </a:cubicBezTo>
                    <a:lnTo>
                      <a:pt x="1012690" y="590394"/>
                    </a:lnTo>
                    <a:cubicBezTo>
                      <a:pt x="1012690" y="626623"/>
                      <a:pt x="983320" y="655993"/>
                      <a:pt x="947091" y="655993"/>
                    </a:cubicBezTo>
                    <a:lnTo>
                      <a:pt x="65599" y="655993"/>
                    </a:lnTo>
                    <a:cubicBezTo>
                      <a:pt x="29370" y="655993"/>
                      <a:pt x="0" y="626623"/>
                      <a:pt x="0" y="590394"/>
                    </a:cubicBezTo>
                    <a:lnTo>
                      <a:pt x="0" y="65599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5720" tIns="52510" rIns="318217" bIns="216508" numCol="1" spcCol="1270" anchor="t" anchorCtr="0">
                <a:noAutofit/>
              </a:bodyPr>
              <a:lstStyle/>
              <a:p>
                <a:pPr marL="57150" lvl="1" indent="-57150" algn="l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Supported</a:t>
                </a: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7CB5651-9483-B73B-5A22-B1DE75005A2B}"/>
                  </a:ext>
                </a:extLst>
              </p:cNvPr>
              <p:cNvSpPr/>
              <p:nvPr/>
            </p:nvSpPr>
            <p:spPr>
              <a:xfrm>
                <a:off x="463458" y="1195078"/>
                <a:ext cx="887641" cy="887641"/>
              </a:xfrm>
              <a:custGeom>
                <a:avLst/>
                <a:gdLst>
                  <a:gd name="connsiteX0" fmla="*/ 0 w 887641"/>
                  <a:gd name="connsiteY0" fmla="*/ 887641 h 887641"/>
                  <a:gd name="connsiteX1" fmla="*/ 887641 w 887641"/>
                  <a:gd name="connsiteY1" fmla="*/ 0 h 887641"/>
                  <a:gd name="connsiteX2" fmla="*/ 887641 w 887641"/>
                  <a:gd name="connsiteY2" fmla="*/ 887641 h 887641"/>
                  <a:gd name="connsiteX3" fmla="*/ 0 w 887641"/>
                  <a:gd name="connsiteY3" fmla="*/ 887641 h 88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41" h="887641">
                    <a:moveTo>
                      <a:pt x="0" y="887641"/>
                    </a:moveTo>
                    <a:cubicBezTo>
                      <a:pt x="0" y="397410"/>
                      <a:pt x="397410" y="0"/>
                      <a:pt x="887641" y="0"/>
                    </a:cubicBezTo>
                    <a:lnTo>
                      <a:pt x="887641" y="887641"/>
                    </a:lnTo>
                    <a:lnTo>
                      <a:pt x="0" y="887641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331104" rIns="71120" bIns="182880" numCol="1" spcCol="1270" anchor="ctr" anchorCtr="0">
                <a:noAutofit/>
              </a:bodyPr>
              <a:lstStyle/>
              <a:p>
                <a:pPr algn="r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Home Renovation</a:t>
                </a: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A76ED31-223F-1C14-FFA4-4672229722DC}"/>
                  </a:ext>
                </a:extLst>
              </p:cNvPr>
              <p:cNvSpPr/>
              <p:nvPr/>
            </p:nvSpPr>
            <p:spPr>
              <a:xfrm>
                <a:off x="1392099" y="1195078"/>
                <a:ext cx="887641" cy="887641"/>
              </a:xfrm>
              <a:custGeom>
                <a:avLst/>
                <a:gdLst>
                  <a:gd name="connsiteX0" fmla="*/ 0 w 887641"/>
                  <a:gd name="connsiteY0" fmla="*/ 887641 h 887641"/>
                  <a:gd name="connsiteX1" fmla="*/ 887641 w 887641"/>
                  <a:gd name="connsiteY1" fmla="*/ 0 h 887641"/>
                  <a:gd name="connsiteX2" fmla="*/ 887641 w 887641"/>
                  <a:gd name="connsiteY2" fmla="*/ 887641 h 887641"/>
                  <a:gd name="connsiteX3" fmla="*/ 0 w 887641"/>
                  <a:gd name="connsiteY3" fmla="*/ 887641 h 88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41" h="887641">
                    <a:moveTo>
                      <a:pt x="0" y="0"/>
                    </a:moveTo>
                    <a:cubicBezTo>
                      <a:pt x="490231" y="0"/>
                      <a:pt x="887641" y="397410"/>
                      <a:pt x="887641" y="887641"/>
                    </a:cubicBezTo>
                    <a:lnTo>
                      <a:pt x="0" y="887641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1120" tIns="331104" rIns="331104" bIns="71120" numCol="1" spcCol="1270" anchor="ctr" anchorCtr="0">
                <a:noAutofit/>
              </a:bodyPr>
              <a:lstStyle/>
              <a:p>
                <a:pPr algn="l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Increased Emissions</a:t>
                </a: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4F0BCAC-BC45-B8CE-3702-38A9D580ACB1}"/>
                  </a:ext>
                </a:extLst>
              </p:cNvPr>
              <p:cNvSpPr/>
              <p:nvPr/>
            </p:nvSpPr>
            <p:spPr>
              <a:xfrm rot="21600000">
                <a:off x="1392099" y="2123719"/>
                <a:ext cx="887641" cy="887642"/>
              </a:xfrm>
              <a:custGeom>
                <a:avLst/>
                <a:gdLst>
                  <a:gd name="connsiteX0" fmla="*/ 0 w 887641"/>
                  <a:gd name="connsiteY0" fmla="*/ 887641 h 887641"/>
                  <a:gd name="connsiteX1" fmla="*/ 887641 w 887641"/>
                  <a:gd name="connsiteY1" fmla="*/ 0 h 887641"/>
                  <a:gd name="connsiteX2" fmla="*/ 887641 w 887641"/>
                  <a:gd name="connsiteY2" fmla="*/ 887641 h 887641"/>
                  <a:gd name="connsiteX3" fmla="*/ 0 w 887641"/>
                  <a:gd name="connsiteY3" fmla="*/ 887641 h 88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41" h="887641">
                    <a:moveTo>
                      <a:pt x="887641" y="0"/>
                    </a:moveTo>
                    <a:cubicBezTo>
                      <a:pt x="887641" y="490231"/>
                      <a:pt x="490231" y="887641"/>
                      <a:pt x="0" y="887641"/>
                    </a:cubicBezTo>
                    <a:lnTo>
                      <a:pt x="0" y="0"/>
                    </a:lnTo>
                    <a:lnTo>
                      <a:pt x="887641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71121" rIns="182880" bIns="331104" numCol="1" spcCol="1270" anchor="ctr" anchorCtr="0">
                <a:noAutofit/>
              </a:bodyPr>
              <a:lstStyle/>
              <a:p>
                <a:pPr algn="l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kern="120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171E56D4-53DA-F9EA-D492-459601E6FE46}"/>
                  </a:ext>
                </a:extLst>
              </p:cNvPr>
              <p:cNvSpPr/>
              <p:nvPr/>
            </p:nvSpPr>
            <p:spPr>
              <a:xfrm rot="21600000">
                <a:off x="463458" y="2123720"/>
                <a:ext cx="887641" cy="887641"/>
              </a:xfrm>
              <a:custGeom>
                <a:avLst/>
                <a:gdLst>
                  <a:gd name="connsiteX0" fmla="*/ 0 w 887641"/>
                  <a:gd name="connsiteY0" fmla="*/ 887641 h 887641"/>
                  <a:gd name="connsiteX1" fmla="*/ 887641 w 887641"/>
                  <a:gd name="connsiteY1" fmla="*/ 0 h 887641"/>
                  <a:gd name="connsiteX2" fmla="*/ 887641 w 887641"/>
                  <a:gd name="connsiteY2" fmla="*/ 887641 h 887641"/>
                  <a:gd name="connsiteX3" fmla="*/ 0 w 887641"/>
                  <a:gd name="connsiteY3" fmla="*/ 887641 h 88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41" h="887641">
                    <a:moveTo>
                      <a:pt x="887641" y="887641"/>
                    </a:moveTo>
                    <a:cubicBezTo>
                      <a:pt x="397410" y="887641"/>
                      <a:pt x="0" y="490231"/>
                      <a:pt x="0" y="0"/>
                    </a:cubicBezTo>
                    <a:lnTo>
                      <a:pt x="887641" y="0"/>
                    </a:lnTo>
                    <a:lnTo>
                      <a:pt x="887641" y="887641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82880" tIns="71120" rIns="91440" bIns="331104" numCol="1" spcCol="1270" anchor="ctr" anchorCtr="0">
                <a:noAutofit/>
              </a:bodyPr>
              <a:lstStyle/>
              <a:p>
                <a:pPr algn="r" defTabSz="4445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kern="120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" panose="020B0604020202020204"/>
                  </a:rPr>
                  <a:t> Energy Burden</a:t>
                </a:r>
              </a:p>
            </p:txBody>
          </p:sp>
        </p:grpSp>
        <p:pic>
          <p:nvPicPr>
            <p:cNvPr id="4" name="Graphic 16" descr="Lock">
              <a:extLst>
                <a:ext uri="{FF2B5EF4-FFF2-40B4-BE49-F238E27FC236}">
                  <a16:creationId xmlns:a16="http://schemas.microsoft.com/office/drawing/2014/main" id="{FBAAEEBB-B13F-8BDF-70E0-CEA6307844C9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1273581"/>
              <a:ext cx="531829" cy="452349"/>
            </a:xfrm>
            <a:prstGeom prst="rect">
              <a:avLst/>
            </a:prstGeom>
          </p:spPr>
        </p:pic>
        <p:pic>
          <p:nvPicPr>
            <p:cNvPr id="5" name="Graphic 17" descr="Thumbs up sign">
              <a:extLst>
                <a:ext uri="{FF2B5EF4-FFF2-40B4-BE49-F238E27FC236}">
                  <a16:creationId xmlns:a16="http://schemas.microsoft.com/office/drawing/2014/main" id="{57E3597E-A4A7-5AA4-7F4F-8B28E869FFE0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74827" y="2472217"/>
              <a:ext cx="429260" cy="381000"/>
            </a:xfrm>
            <a:prstGeom prst="rect">
              <a:avLst/>
            </a:prstGeom>
          </p:spPr>
        </p:pic>
        <p:pic>
          <p:nvPicPr>
            <p:cNvPr id="6" name="Graphic 19" descr="Register">
              <a:extLst>
                <a:ext uri="{FF2B5EF4-FFF2-40B4-BE49-F238E27FC236}">
                  <a16:creationId xmlns:a16="http://schemas.microsoft.com/office/drawing/2014/main" id="{5C5B74E1-1AF5-8CA9-83B2-26B20A5292F9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260" y="2467311"/>
              <a:ext cx="483569" cy="423218"/>
            </a:xfrm>
            <a:prstGeom prst="rect">
              <a:avLst/>
            </a:prstGeom>
          </p:spPr>
        </p:pic>
      </p:grpSp>
      <p:pic>
        <p:nvPicPr>
          <p:cNvPr id="15" name="Graphic 14" descr="Open hand with plant with solid fill">
            <a:extLst>
              <a:ext uri="{FF2B5EF4-FFF2-40B4-BE49-F238E27FC236}">
                <a16:creationId xmlns:a16="http://schemas.microsoft.com/office/drawing/2014/main" id="{F563316B-21E9-F75F-ABD3-F095C5B514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3926" y="1985663"/>
            <a:ext cx="1065206" cy="10652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D0BD3F-A2C2-0E43-1A61-EE4158BBB220}"/>
              </a:ext>
            </a:extLst>
          </p:cNvPr>
          <p:cNvSpPr/>
          <p:nvPr/>
        </p:nvSpPr>
        <p:spPr>
          <a:xfrm>
            <a:off x="5465648" y="3649305"/>
            <a:ext cx="1065206" cy="53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7" name="Graphic 16" descr="Table and chairs with solid fill">
            <a:extLst>
              <a:ext uri="{FF2B5EF4-FFF2-40B4-BE49-F238E27FC236}">
                <a16:creationId xmlns:a16="http://schemas.microsoft.com/office/drawing/2014/main" id="{CC815A5F-9C17-09DD-D43E-831F6F768C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99501" y="3323532"/>
            <a:ext cx="1065206" cy="1065206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3A0064CB-34AA-D62B-01D9-EDAFDAF1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 SEAT at the table—Air Conditioning</a:t>
            </a:r>
          </a:p>
        </p:txBody>
      </p:sp>
      <p:pic>
        <p:nvPicPr>
          <p:cNvPr id="21" name="Graphic 20" descr="Warning with solid fill">
            <a:extLst>
              <a:ext uri="{FF2B5EF4-FFF2-40B4-BE49-F238E27FC236}">
                <a16:creationId xmlns:a16="http://schemas.microsoft.com/office/drawing/2014/main" id="{0129391C-8CE6-B9BD-A2DE-70685AB2C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51465" y="2987360"/>
            <a:ext cx="914400" cy="914400"/>
          </a:xfrm>
          <a:prstGeom prst="rect">
            <a:avLst/>
          </a:prstGeom>
        </p:spPr>
      </p:pic>
      <p:pic>
        <p:nvPicPr>
          <p:cNvPr id="23" name="Graphic 22" descr="Construction Barricade with solid fill">
            <a:extLst>
              <a:ext uri="{FF2B5EF4-FFF2-40B4-BE49-F238E27FC236}">
                <a16:creationId xmlns:a16="http://schemas.microsoft.com/office/drawing/2014/main" id="{47956610-7BCC-B82B-6153-CB5BE003B4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98964" y="3015902"/>
            <a:ext cx="914400" cy="914400"/>
          </a:xfrm>
          <a:prstGeom prst="rect">
            <a:avLst/>
          </a:prstGeom>
        </p:spPr>
      </p:pic>
      <p:pic>
        <p:nvPicPr>
          <p:cNvPr id="25" name="Graphic 24" descr="Fence with solid fill">
            <a:extLst>
              <a:ext uri="{FF2B5EF4-FFF2-40B4-BE49-F238E27FC236}">
                <a16:creationId xmlns:a16="http://schemas.microsoft.com/office/drawing/2014/main" id="{3C7AFF60-C573-777F-0D84-3AA6C20B3E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075302" y="3850525"/>
            <a:ext cx="914400" cy="914400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E197782F-A3A6-CE7C-EFB2-EA75090C36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13900" y="4315118"/>
            <a:ext cx="1065206" cy="106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30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949" y="147794"/>
            <a:ext cx="9918593" cy="1354217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hlinkClick r:id="rId2"/>
              </a:rPr>
              <a:t>Property Assessed Clean Energy (PACE)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46497" y="1814127"/>
            <a:ext cx="8243923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001689"/>
                </a:solidFill>
                <a:latin typeface="Helvetica" pitchFamily="2" charset="0"/>
              </a:rPr>
              <a:t>100% long-term, low-cost private financing made possible with assessment lien imposed on property</a:t>
            </a:r>
          </a:p>
          <a:p>
            <a:endParaRPr lang="en-US" sz="2400" dirty="0">
              <a:solidFill>
                <a:srgbClr val="001689"/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Commercial, non-profit, industrial &amp; multi-family (5+ units) eligible</a:t>
            </a:r>
          </a:p>
          <a:p>
            <a:endParaRPr lang="en-US" sz="2400" dirty="0">
              <a:solidFill>
                <a:srgbClr val="001689"/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efficiency, water conservation, distributed generation, and demand reduction (resiliency) projects eligible</a:t>
            </a:r>
          </a:p>
          <a:p>
            <a:endParaRPr lang="en-US" sz="2400" dirty="0">
              <a:solidFill>
                <a:srgbClr val="001689"/>
              </a:solidFill>
              <a:latin typeface="Helvetica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C9D79D-6424-0746-B7B4-E65680D6137F}"/>
              </a:ext>
            </a:extLst>
          </p:cNvPr>
          <p:cNvSpPr/>
          <p:nvPr/>
        </p:nvSpPr>
        <p:spPr>
          <a:xfrm>
            <a:off x="272165" y="6089265"/>
            <a:ext cx="20569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16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 Area Council of Governments</a:t>
            </a:r>
            <a:endParaRPr lang="en-US" sz="900" dirty="0">
              <a:solidFill>
                <a:srgbClr val="00168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0657CAF-14FA-E948-A976-B2A1E86E7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10" y="4762875"/>
            <a:ext cx="235955" cy="19171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7DFCFE9-DEED-5841-ADF7-D4BB7E3141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46497" y="4954588"/>
            <a:ext cx="8243923" cy="1134677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689"/>
                </a:solidFill>
              </a:rPr>
              <a:t>Chillers, boilers, HVAC, lighting, energy management systems, roofing, windows, doors, insulation, elevator modernization, solar panels, toilets, greywater 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EBBC15-10D3-153F-204C-D7467429F5AC}"/>
              </a:ext>
            </a:extLst>
          </p:cNvPr>
          <p:cNvGrpSpPr/>
          <p:nvPr/>
        </p:nvGrpSpPr>
        <p:grpSpPr>
          <a:xfrm>
            <a:off x="3067668" y="1814127"/>
            <a:ext cx="452757" cy="452757"/>
            <a:chOff x="5081138" y="3474074"/>
            <a:chExt cx="452757" cy="45275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D84CDF8-0A4E-77E5-74F4-B42EA3CC105C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D7F41B-9887-DF14-876A-D16DA235B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344271A-07F0-3FD7-B327-D445762A937E}"/>
              </a:ext>
            </a:extLst>
          </p:cNvPr>
          <p:cNvGrpSpPr/>
          <p:nvPr/>
        </p:nvGrpSpPr>
        <p:grpSpPr>
          <a:xfrm>
            <a:off x="3067667" y="2893492"/>
            <a:ext cx="452757" cy="452757"/>
            <a:chOff x="5081138" y="3474074"/>
            <a:chExt cx="452757" cy="4527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6E6E2DA-7D91-30AE-AFE6-16E7C342D619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4C89F0-4ACD-48ED-FF38-E112B016F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4EF7C3-DF4A-AA40-F28B-FA3DB05D4C32}"/>
              </a:ext>
            </a:extLst>
          </p:cNvPr>
          <p:cNvGrpSpPr/>
          <p:nvPr/>
        </p:nvGrpSpPr>
        <p:grpSpPr>
          <a:xfrm>
            <a:off x="3097675" y="3972857"/>
            <a:ext cx="452757" cy="452757"/>
            <a:chOff x="5081138" y="3474074"/>
            <a:chExt cx="452757" cy="45275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089D6D-0FD2-25A8-E85B-6BE99E4D16FF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DF6D15-2A47-CCD6-BF80-39573ACB2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pic>
        <p:nvPicPr>
          <p:cNvPr id="15" name="Picture Placeholder 24" descr="A picture containing text, bed, bedclothes&#10;&#10;Description automatically generated">
            <a:extLst>
              <a:ext uri="{FF2B5EF4-FFF2-40B4-BE49-F238E27FC236}">
                <a16:creationId xmlns:a16="http://schemas.microsoft.com/office/drawing/2014/main" id="{EEF0D6FF-D4C5-8EA4-1B84-98CDE0663B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36" r="41532"/>
          <a:stretch/>
        </p:blipFill>
        <p:spPr>
          <a:xfrm>
            <a:off x="0" y="0"/>
            <a:ext cx="2901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288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44" y="258737"/>
            <a:ext cx="8528914" cy="1354217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hlinkClick r:id="rId3"/>
              </a:rPr>
              <a:t>EPA Community Change Grants Program 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80841" y="2098298"/>
            <a:ext cx="7751674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rgbClr val="001689"/>
                </a:solidFill>
                <a:latin typeface="Helvetica" pitchFamily="2" charset="0"/>
              </a:rPr>
              <a:t>Grant funding for community-driven projects that address climate challenges and reduce pollution while strengthening community engagement</a:t>
            </a:r>
          </a:p>
          <a:p>
            <a:endParaRPr lang="en-US" sz="2400" dirty="0">
              <a:solidFill>
                <a:srgbClr val="001689"/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rgbClr val="001689"/>
                </a:solidFill>
                <a:latin typeface="Helvetica" pitchFamily="2" charset="0"/>
              </a:rPr>
              <a:t>Partnership between community-based non-profit organization and a local government (COG)</a:t>
            </a:r>
          </a:p>
          <a:p>
            <a:endParaRPr lang="en-US" sz="2400" dirty="0">
              <a:solidFill>
                <a:srgbClr val="001689"/>
              </a:solidFill>
              <a:latin typeface="Helvetica" pitchFamily="2" charset="0"/>
            </a:endParaRPr>
          </a:p>
          <a:p>
            <a:r>
              <a:rPr lang="en-US" sz="2400" dirty="0">
                <a:solidFill>
                  <a:srgbClr val="001689"/>
                </a:solidFill>
                <a:latin typeface="Helvetica" pitchFamily="2" charset="0"/>
              </a:rPr>
              <a:t>Will fund ~150 grants of $10 million - $20 million each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C9D79D-6424-0746-B7B4-E65680D6137F}"/>
              </a:ext>
            </a:extLst>
          </p:cNvPr>
          <p:cNvSpPr/>
          <p:nvPr/>
        </p:nvSpPr>
        <p:spPr>
          <a:xfrm>
            <a:off x="272165" y="6089265"/>
            <a:ext cx="20569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16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 Area Council of Governments</a:t>
            </a:r>
            <a:endParaRPr lang="en-US" sz="900" dirty="0">
              <a:solidFill>
                <a:srgbClr val="00168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Placeholder 24" descr="A picture containing text, bed, bedclothes&#10;&#10;Description automatically generated">
            <a:extLst>
              <a:ext uri="{FF2B5EF4-FFF2-40B4-BE49-F238E27FC236}">
                <a16:creationId xmlns:a16="http://schemas.microsoft.com/office/drawing/2014/main" id="{3DBF141C-92A4-AB15-0840-9B2CF8B956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36" r="41532"/>
          <a:stretch/>
        </p:blipFill>
        <p:spPr>
          <a:xfrm>
            <a:off x="0" y="0"/>
            <a:ext cx="290161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7F4740-B470-8F9C-83A9-DC3F3BE8296B}"/>
              </a:ext>
            </a:extLst>
          </p:cNvPr>
          <p:cNvGrpSpPr/>
          <p:nvPr/>
        </p:nvGrpSpPr>
        <p:grpSpPr>
          <a:xfrm>
            <a:off x="3058111" y="2051868"/>
            <a:ext cx="452757" cy="452757"/>
            <a:chOff x="5081138" y="3474074"/>
            <a:chExt cx="452757" cy="45275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9DF39C-84F0-C760-D68F-B8FB6747E831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715271-C1FA-E2B7-6A74-5986123BF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8B0945-87C5-8B64-10E1-834837E1914C}"/>
              </a:ext>
            </a:extLst>
          </p:cNvPr>
          <p:cNvGrpSpPr/>
          <p:nvPr/>
        </p:nvGrpSpPr>
        <p:grpSpPr>
          <a:xfrm>
            <a:off x="3058111" y="3515002"/>
            <a:ext cx="452757" cy="452757"/>
            <a:chOff x="5081138" y="3474074"/>
            <a:chExt cx="452757" cy="4527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20E772E-370E-093A-19AA-BD2627F39ACF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22933FB-EF8C-813E-27BA-3659705BA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29002-FE31-537A-FE21-04B9D80E0487}"/>
              </a:ext>
            </a:extLst>
          </p:cNvPr>
          <p:cNvGrpSpPr/>
          <p:nvPr/>
        </p:nvGrpSpPr>
        <p:grpSpPr>
          <a:xfrm>
            <a:off x="3061439" y="4611325"/>
            <a:ext cx="452757" cy="452757"/>
            <a:chOff x="5081138" y="3474074"/>
            <a:chExt cx="452757" cy="4527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7176B3-9D3D-8ABD-A2C1-C82E77FAFF70}"/>
                </a:ext>
              </a:extLst>
            </p:cNvPr>
            <p:cNvSpPr/>
            <p:nvPr/>
          </p:nvSpPr>
          <p:spPr>
            <a:xfrm>
              <a:off x="5081138" y="3474074"/>
              <a:ext cx="452757" cy="452757"/>
            </a:xfrm>
            <a:prstGeom prst="ellipse">
              <a:avLst/>
            </a:prstGeom>
            <a:solidFill>
              <a:srgbClr val="FBCD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DC74981-D9DD-F4C1-8397-3E05A4BCB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2248" y="3610645"/>
              <a:ext cx="235955" cy="191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0988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1" y="673444"/>
            <a:ext cx="10683240" cy="553998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 indent="-457200">
              <a:tabLst>
                <a:tab pos="1203325" algn="l"/>
              </a:tabLst>
            </a:pPr>
            <a:r>
              <a:rPr lang="en-US" sz="4000" b="1">
                <a:solidFill>
                  <a:srgbClr val="FBCD0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 </a:t>
            </a:r>
            <a:r>
              <a:rPr lang="en-US" sz="4000" b="1" dirty="0">
                <a:solidFill>
                  <a:srgbClr val="FBCD0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Efficient Commercial </a:t>
            </a:r>
            <a:r>
              <a:rPr lang="en-US" sz="4000" b="1">
                <a:solidFill>
                  <a:srgbClr val="FBCD0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Buildings Tax </a:t>
            </a:r>
            <a:r>
              <a:rPr lang="en-US" sz="4000" b="1" dirty="0">
                <a:solidFill>
                  <a:srgbClr val="FBCD0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Deduction</a:t>
            </a:r>
            <a:endParaRPr lang="en-US" sz="4000" b="1" dirty="0">
              <a:solidFill>
                <a:srgbClr val="FBCD0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64920" y="1770432"/>
            <a:ext cx="10505235" cy="3956661"/>
          </a:xfrm>
        </p:spPr>
        <p:txBody>
          <a:bodyPr vert="horz" wrap="square" lIns="0" tIns="0" rIns="0" bIns="0" rtlCol="0" anchor="ctr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Building owners who install energy efficient commercial building property or energy efficient commercial building retrofit property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Must be part of a plan to reduce the buildings total annual energy and power costs by 25% or more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$0.50 per square foot for a building with 25% energy savings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 to a maximum of $1.00 per square foot for a building with 50% energy savings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48AB7-27A2-E07E-8993-A08231FA18C1}"/>
              </a:ext>
            </a:extLst>
          </p:cNvPr>
          <p:cNvSpPr txBox="1"/>
          <p:nvPr/>
        </p:nvSpPr>
        <p:spPr>
          <a:xfrm>
            <a:off x="2768564" y="5539887"/>
            <a:ext cx="9423436" cy="1354217"/>
          </a:xfrm>
          <a:prstGeom prst="rect">
            <a:avLst/>
          </a:prstGeom>
          <a:noFill/>
        </p:spPr>
        <p:txBody>
          <a:bodyPr wrap="square" lIns="0" tIns="0" rIns="91440" bIns="0" rtlCol="0" anchor="ctr" anchorCtr="1">
            <a:spAutoFit/>
          </a:bodyPr>
          <a:lstStyle/>
          <a:p>
            <a:r>
              <a:rPr lang="en-US" sz="8800" b="1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CLEAN ENERGY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756D8-F625-1FC8-71A7-B54AB5242CE4}"/>
              </a:ext>
            </a:extLst>
          </p:cNvPr>
          <p:cNvSpPr/>
          <p:nvPr/>
        </p:nvSpPr>
        <p:spPr>
          <a:xfrm>
            <a:off x="747400" y="-1"/>
            <a:ext cx="219740" cy="6858000"/>
          </a:xfrm>
          <a:prstGeom prst="rect">
            <a:avLst/>
          </a:prstGeom>
          <a:solidFill>
            <a:srgbClr val="FBCD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099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5C9D79D-6424-0746-B7B4-E65680D6137F}"/>
              </a:ext>
            </a:extLst>
          </p:cNvPr>
          <p:cNvSpPr/>
          <p:nvPr/>
        </p:nvSpPr>
        <p:spPr>
          <a:xfrm>
            <a:off x="272165" y="6089265"/>
            <a:ext cx="20569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16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Alamo Area Council of Governments</a:t>
            </a:r>
            <a:endParaRPr lang="en-US" sz="900" dirty="0">
              <a:solidFill>
                <a:srgbClr val="00168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F8FDE83-C61C-20B9-0F8D-BB34D0194918}"/>
              </a:ext>
            </a:extLst>
          </p:cNvPr>
          <p:cNvSpPr txBox="1">
            <a:spLocks noChangeArrowheads="1"/>
          </p:cNvSpPr>
          <p:nvPr/>
        </p:nvSpPr>
        <p:spPr>
          <a:xfrm>
            <a:off x="7255283" y="1349911"/>
            <a:ext cx="8640763" cy="873947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858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rgbClr val="00168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sz="4000" b="1" dirty="0"/>
              <a:t>Take Our Survey!</a:t>
            </a: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41AD3B0A-831D-FD49-1598-A0ADA8E9B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56" y="2338576"/>
            <a:ext cx="2940928" cy="2940928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B0E581F8-1F0E-9682-9ECE-092A1E77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03" y="1349911"/>
            <a:ext cx="5561797" cy="35033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1689"/>
                </a:solidFill>
              </a:rPr>
              <a:t>Thank You For Your Time!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467E8D1-302D-1493-667B-6FAF4127090F}"/>
              </a:ext>
            </a:extLst>
          </p:cNvPr>
          <p:cNvSpPr txBox="1">
            <a:spLocks/>
          </p:cNvSpPr>
          <p:nvPr/>
        </p:nvSpPr>
        <p:spPr>
          <a:xfrm>
            <a:off x="616335" y="2223858"/>
            <a:ext cx="3541772" cy="229435"/>
          </a:xfrm>
          <a:prstGeom prst="rect">
            <a:avLst/>
          </a:prstGeom>
        </p:spPr>
        <p:txBody>
          <a:bodyPr vert="horz" lIns="0" tIns="34290" rIns="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spc="600">
                <a:solidFill>
                  <a:schemeClr val="tx1"/>
                </a:solidFill>
                <a:latin typeface="Cinzel" charset="0"/>
                <a:ea typeface="Cinzel" charset="0"/>
                <a:cs typeface="Cinzel" charset="0"/>
              </a:defRPr>
            </a:lvl1pPr>
          </a:lstStyle>
          <a:p>
            <a:pPr defTabSz="685800"/>
            <a:r>
              <a:rPr lang="en-US" sz="2400" b="1" spc="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A2DE9D-75A7-6872-177A-9FF777943DC8}"/>
              </a:ext>
            </a:extLst>
          </p:cNvPr>
          <p:cNvSpPr txBox="1"/>
          <p:nvPr/>
        </p:nvSpPr>
        <p:spPr>
          <a:xfrm>
            <a:off x="616335" y="2749775"/>
            <a:ext cx="2520760" cy="21185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b="1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Natural Resources Program Administrator</a:t>
            </a:r>
          </a:p>
          <a:p>
            <a:pPr defTabSz="685800">
              <a:lnSpc>
                <a:spcPct val="150000"/>
              </a:lnSpc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Lyle Hufstetler</a:t>
            </a:r>
          </a:p>
          <a:p>
            <a:pPr defTabSz="685800">
              <a:lnSpc>
                <a:spcPct val="150000"/>
              </a:lnSpc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lhufstetler@aacog.com</a:t>
            </a:r>
          </a:p>
          <a:p>
            <a:pPr defTabSz="685800">
              <a:lnSpc>
                <a:spcPct val="150000"/>
              </a:lnSpc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210-376-9901</a:t>
            </a:r>
            <a:endParaRPr lang="en-US" sz="1400" dirty="0">
              <a:solidFill>
                <a:srgbClr val="232323"/>
              </a:solidFill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AA8789-A836-B72B-F26D-403A6C5F525E}"/>
              </a:ext>
            </a:extLst>
          </p:cNvPr>
          <p:cNvSpPr txBox="1"/>
          <p:nvPr/>
        </p:nvSpPr>
        <p:spPr>
          <a:xfrm>
            <a:off x="3584814" y="2749774"/>
            <a:ext cx="2792540" cy="21185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b="1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Natural Resources Outreach Specialist</a:t>
            </a:r>
          </a:p>
          <a:p>
            <a:pPr defTabSz="685800">
              <a:lnSpc>
                <a:spcPct val="150000"/>
              </a:lnSpc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Mariah Sanchez</a:t>
            </a:r>
          </a:p>
          <a:p>
            <a:pPr defTabSz="685800">
              <a:lnSpc>
                <a:spcPct val="150000"/>
              </a:lnSpc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msanchez@aacog.com</a:t>
            </a:r>
          </a:p>
          <a:p>
            <a:pPr defTabSz="685800">
              <a:lnSpc>
                <a:spcPct val="150000"/>
              </a:lnSpc>
            </a:pPr>
            <a:r>
              <a:rPr lang="en-US" dirty="0">
                <a:solidFill>
                  <a:srgbClr val="232323"/>
                </a:solidFill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210-461-8770</a:t>
            </a:r>
          </a:p>
        </p:txBody>
      </p:sp>
    </p:spTree>
    <p:extLst>
      <p:ext uri="{BB962C8B-B14F-4D97-AF65-F5344CB8AC3E}">
        <p14:creationId xmlns:p14="http://schemas.microsoft.com/office/powerpoint/2010/main" val="125457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194DF8D-65A7-A44D-A948-ECEBC0E10D05}" vid="{508897A3-098B-224C-B9A3-C5B67EC0D0B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3194</Words>
  <Application>Microsoft Office PowerPoint</Application>
  <PresentationFormat>Widescreen</PresentationFormat>
  <Paragraphs>661</Paragraphs>
  <Slides>93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93</vt:i4>
      </vt:variant>
    </vt:vector>
  </HeadingPairs>
  <TitlesOfParts>
    <vt:vector size="114" baseType="lpstr">
      <vt:lpstr>Aptos</vt:lpstr>
      <vt:lpstr>Aptos Display</vt:lpstr>
      <vt:lpstr>Arial</vt:lpstr>
      <vt:lpstr>Arial Black</vt:lpstr>
      <vt:lpstr>Bahnschrift SemiBold Condensed</vt:lpstr>
      <vt:lpstr>Brandon Grotesque Bold</vt:lpstr>
      <vt:lpstr>Calibri</vt:lpstr>
      <vt:lpstr>Calibri Light</vt:lpstr>
      <vt:lpstr>Helvetica</vt:lpstr>
      <vt:lpstr>Lucida Sans Unicode</vt:lpstr>
      <vt:lpstr>Open Sans</vt:lpstr>
      <vt:lpstr>PT Sans</vt:lpstr>
      <vt:lpstr>Segoe UI</vt:lpstr>
      <vt:lpstr>Times New Roman</vt:lpstr>
      <vt:lpstr>var(--h4_typography-font-family)</vt:lpstr>
      <vt:lpstr>Wingdings</vt:lpstr>
      <vt:lpstr>Wingdings 3</vt:lpstr>
      <vt:lpstr>Office Theme</vt:lpstr>
      <vt:lpstr>1_Office Theme</vt:lpstr>
      <vt:lpstr>2_Office Theme</vt:lpstr>
      <vt:lpstr>3_Office Theme</vt:lpstr>
      <vt:lpstr>Energy Efficient Roofing  in an Urban Heat Island</vt:lpstr>
      <vt:lpstr>Heat</vt:lpstr>
      <vt:lpstr>Urban Heat Island</vt:lpstr>
      <vt:lpstr>Urban Energy Balance</vt:lpstr>
      <vt:lpstr>Urban Energy Balance</vt:lpstr>
      <vt:lpstr>Urban Energy Balance</vt:lpstr>
      <vt:lpstr>Relative Temperature</vt:lpstr>
      <vt:lpstr>PowerPoint Presentation</vt:lpstr>
      <vt:lpstr>A SEAT at the table—Air Conditioning</vt:lpstr>
      <vt:lpstr>PowerPoint Presentation</vt:lpstr>
      <vt:lpstr>PowerPoint Presentation</vt:lpstr>
      <vt:lpstr>PowerPoint Presentation</vt:lpstr>
      <vt:lpstr>PowerPoint Presentation</vt:lpstr>
      <vt:lpstr>John Follis</vt:lpstr>
      <vt:lpstr>Types of Cool Roofs</vt:lpstr>
      <vt:lpstr>PowerPoint Presentation</vt:lpstr>
      <vt:lpstr>PowerPoint Presentation</vt:lpstr>
      <vt:lpstr>Same Process Better System</vt:lpstr>
      <vt:lpstr>Installation</vt:lpstr>
      <vt:lpstr>PowerPoint Presentation</vt:lpstr>
      <vt:lpstr>PowerPoint Presentation</vt:lpstr>
      <vt:lpstr>Fluid Applied</vt:lpstr>
      <vt:lpstr>“</vt:lpstr>
      <vt:lpstr>The Reports Are In… Corporate America’s Focus</vt:lpstr>
      <vt:lpstr>PowerPoint Presentation</vt:lpstr>
      <vt:lpstr>PowerPoint Presentation</vt:lpstr>
      <vt:lpstr>PowerPoint Presentation</vt:lpstr>
      <vt:lpstr>High Rise Buildings</vt:lpstr>
      <vt:lpstr>Energy Efficient ROI Phase Two</vt:lpstr>
      <vt:lpstr>Temperature Differential</vt:lpstr>
      <vt:lpstr>PowerPoint Presentation</vt:lpstr>
      <vt:lpstr>Lawrence Berkeley National Lab Test Results</vt:lpstr>
      <vt:lpstr>PowerPoint Presentation</vt:lpstr>
      <vt:lpstr>PowerPoint Presentation</vt:lpstr>
      <vt:lpstr>Not all white roofs are created equal.</vt:lpstr>
      <vt:lpstr>Tomball Jr. High School Electrical Cost</vt:lpstr>
      <vt:lpstr>Tomball High School Electrical Cost Electrical cost before and after roofing application.</vt:lpstr>
      <vt:lpstr>Tomball – net savings graph</vt:lpstr>
      <vt:lpstr>Low Budget, Low Maintenance</vt:lpstr>
      <vt:lpstr>Extend Roof Life Span:</vt:lpstr>
      <vt:lpstr>ROI Phase Three</vt:lpstr>
      <vt:lpstr>ROI for One Life Cycle</vt:lpstr>
      <vt:lpstr>Weathering</vt:lpstr>
      <vt:lpstr>Wind-FM 4470</vt:lpstr>
      <vt:lpstr>Hail-FM-4470</vt:lpstr>
      <vt:lpstr>Heat</vt:lpstr>
      <vt:lpstr>Apps: Details/Accessories</vt:lpstr>
      <vt:lpstr>Drains</vt:lpstr>
      <vt:lpstr>Wall Details</vt:lpstr>
      <vt:lpstr>Flashing</vt:lpstr>
      <vt:lpstr>Seams</vt:lpstr>
      <vt:lpstr>Seamless</vt:lpstr>
      <vt:lpstr>Penetrations</vt:lpstr>
      <vt:lpstr>PowerPoint Presentation</vt:lpstr>
      <vt:lpstr>PowerPoint Presentation</vt:lpstr>
      <vt:lpstr>Corners</vt:lpstr>
      <vt:lpstr>Perimeter</vt:lpstr>
      <vt:lpstr>Self Adhering</vt:lpstr>
      <vt:lpstr>Warranties</vt:lpstr>
      <vt:lpstr>PowerPoint Presentation</vt:lpstr>
      <vt:lpstr>A Roof Like No Other </vt:lpstr>
      <vt:lpstr>Green Roofs Provide Ongoing Cost Benefits and Much More!</vt:lpstr>
      <vt:lpstr>Green Roofs Can Turn Ugly Rooftops Into Beautiful Usable Space</vt:lpstr>
      <vt:lpstr>Green Roofs Save Money</vt:lpstr>
      <vt:lpstr>PowerPoint Presentation</vt:lpstr>
      <vt:lpstr>PowerPoint Presentation</vt:lpstr>
      <vt:lpstr>They Save Energy Green roofs reduce AC costs by approx. 10-75% during hot weather.</vt:lpstr>
      <vt:lpstr>Increase Revenue</vt:lpstr>
      <vt:lpstr>Boost Solar Output </vt:lpstr>
      <vt:lpstr>PowerPoint Presentation</vt:lpstr>
      <vt:lpstr>PowerPoint Presentation</vt:lpstr>
      <vt:lpstr>Promote Your Cause Like this cancer treatment hospital.</vt:lpstr>
      <vt:lpstr>PowerPoint Presentation</vt:lpstr>
      <vt:lpstr>Retrofit for Posterity</vt:lpstr>
      <vt:lpstr>PowerPoint Presentation</vt:lpstr>
      <vt:lpstr>LiveRoof Systems</vt:lpstr>
      <vt:lpstr>4.25” STANDARD Module</vt:lpstr>
      <vt:lpstr>Vegetated Module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Effective option from</vt:lpstr>
      <vt:lpstr>RoofEdge® Aluminum Edge Restraint</vt:lpstr>
      <vt:lpstr>RoofStone® Integrated Pavers </vt:lpstr>
      <vt:lpstr>RoofStone® Integrated Pavers </vt:lpstr>
      <vt:lpstr>RoofStone® Integrated Pavers </vt:lpstr>
      <vt:lpstr>LoanSTAR Revolving Loan Program</vt:lpstr>
      <vt:lpstr>Property Assessed Clean Energy (PACE)</vt:lpstr>
      <vt:lpstr>EPA Community Change Grants Program </vt:lpstr>
      <vt:lpstr>Energy Efficient Commercial Buildings Tax Deduction</vt:lpstr>
      <vt:lpstr>Thank You For Your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Liz Cleveland</dc:creator>
  <cp:lastModifiedBy>Mariah Sanchez</cp:lastModifiedBy>
  <cp:revision>1</cp:revision>
  <dcterms:created xsi:type="dcterms:W3CDTF">2024-04-17T16:25:30Z</dcterms:created>
  <dcterms:modified xsi:type="dcterms:W3CDTF">2024-04-18T13:49:01Z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2024-04-17T00:00:00Z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2024-04-17T00:00:00Z</vt:filetime>
  </property>
  <property fmtid="{D5CDD505-2E9C-101B-9397-08002B2CF9AE}" pid="5" name="Producer">
    <vt:lpwstr>GPL Ghostscript 9.20</vt:lpwstr>
  </property>
</Properties>
</file>